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8" r:id="rId5"/>
    <p:sldId id="286" r:id="rId6"/>
    <p:sldId id="266" r:id="rId7"/>
    <p:sldId id="259" r:id="rId8"/>
    <p:sldId id="265" r:id="rId9"/>
    <p:sldId id="260" r:id="rId10"/>
    <p:sldId id="268" r:id="rId11"/>
    <p:sldId id="261" r:id="rId12"/>
    <p:sldId id="275" r:id="rId13"/>
    <p:sldId id="273" r:id="rId14"/>
    <p:sldId id="280" r:id="rId15"/>
    <p:sldId id="281" r:id="rId16"/>
    <p:sldId id="277" r:id="rId17"/>
    <p:sldId id="276" r:id="rId18"/>
    <p:sldId id="271" r:id="rId19"/>
    <p:sldId id="283" r:id="rId20"/>
    <p:sldId id="285" r:id="rId21"/>
    <p:sldId id="282" r:id="rId22"/>
    <p:sldId id="270" r:id="rId23"/>
    <p:sldId id="284" r:id="rId24"/>
    <p:sldId id="264" r:id="rId25"/>
    <p:sldId id="27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4660"/>
  </p:normalViewPr>
  <p:slideViewPr>
    <p:cSldViewPr snapToGrid="0">
      <p:cViewPr varScale="1">
        <p:scale>
          <a:sx n="105" d="100"/>
          <a:sy n="105" d="100"/>
        </p:scale>
        <p:origin x="120"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A54A5EC-846C-48B7-BA98-CFD708910334}" type="datetimeFigureOut">
              <a:rPr lang="en-GB" smtClean="0"/>
              <a:t>06/03/2024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130EF4-6EF2-4DC4-A7B8-4AAF9E41223D}" type="slidenum">
              <a:rPr lang="en-GB" smtClean="0"/>
              <a:t>‹#›</a:t>
            </a:fld>
            <a:endParaRPr lang="en-GB"/>
          </a:p>
        </p:txBody>
      </p:sp>
    </p:spTree>
    <p:extLst>
      <p:ext uri="{BB962C8B-B14F-4D97-AF65-F5344CB8AC3E}">
        <p14:creationId xmlns:p14="http://schemas.microsoft.com/office/powerpoint/2010/main" val="1607823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A54A5EC-846C-48B7-BA98-CFD708910334}" type="datetimeFigureOut">
              <a:rPr lang="en-GB" smtClean="0"/>
              <a:t>06/03/2024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130EF4-6EF2-4DC4-A7B8-4AAF9E41223D}" type="slidenum">
              <a:rPr lang="en-GB" smtClean="0"/>
              <a:t>‹#›</a:t>
            </a:fld>
            <a:endParaRPr lang="en-GB"/>
          </a:p>
        </p:txBody>
      </p:sp>
    </p:spTree>
    <p:extLst>
      <p:ext uri="{BB962C8B-B14F-4D97-AF65-F5344CB8AC3E}">
        <p14:creationId xmlns:p14="http://schemas.microsoft.com/office/powerpoint/2010/main" val="2049484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A54A5EC-846C-48B7-BA98-CFD708910334}" type="datetimeFigureOut">
              <a:rPr lang="en-GB" smtClean="0"/>
              <a:t>06/03/2024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130EF4-6EF2-4DC4-A7B8-4AAF9E41223D}" type="slidenum">
              <a:rPr lang="en-GB" smtClean="0"/>
              <a:t>‹#›</a:t>
            </a:fld>
            <a:endParaRPr lang="en-GB"/>
          </a:p>
        </p:txBody>
      </p:sp>
    </p:spTree>
    <p:extLst>
      <p:ext uri="{BB962C8B-B14F-4D97-AF65-F5344CB8AC3E}">
        <p14:creationId xmlns:p14="http://schemas.microsoft.com/office/powerpoint/2010/main" val="2331899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A54A5EC-846C-48B7-BA98-CFD708910334}" type="datetimeFigureOut">
              <a:rPr lang="en-GB" smtClean="0"/>
              <a:t>06/03/2024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130EF4-6EF2-4DC4-A7B8-4AAF9E41223D}" type="slidenum">
              <a:rPr lang="en-GB" smtClean="0"/>
              <a:t>‹#›</a:t>
            </a:fld>
            <a:endParaRPr lang="en-GB"/>
          </a:p>
        </p:txBody>
      </p:sp>
    </p:spTree>
    <p:extLst>
      <p:ext uri="{BB962C8B-B14F-4D97-AF65-F5344CB8AC3E}">
        <p14:creationId xmlns:p14="http://schemas.microsoft.com/office/powerpoint/2010/main" val="1781102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54A5EC-846C-48B7-BA98-CFD708910334}" type="datetimeFigureOut">
              <a:rPr lang="en-GB" smtClean="0"/>
              <a:t>06/03/2024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130EF4-6EF2-4DC4-A7B8-4AAF9E41223D}" type="slidenum">
              <a:rPr lang="en-GB" smtClean="0"/>
              <a:t>‹#›</a:t>
            </a:fld>
            <a:endParaRPr lang="en-GB"/>
          </a:p>
        </p:txBody>
      </p:sp>
    </p:spTree>
    <p:extLst>
      <p:ext uri="{BB962C8B-B14F-4D97-AF65-F5344CB8AC3E}">
        <p14:creationId xmlns:p14="http://schemas.microsoft.com/office/powerpoint/2010/main" val="2817431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A54A5EC-846C-48B7-BA98-CFD708910334}" type="datetimeFigureOut">
              <a:rPr lang="en-GB" smtClean="0"/>
              <a:t>06/03/2024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130EF4-6EF2-4DC4-A7B8-4AAF9E41223D}" type="slidenum">
              <a:rPr lang="en-GB" smtClean="0"/>
              <a:t>‹#›</a:t>
            </a:fld>
            <a:endParaRPr lang="en-GB"/>
          </a:p>
        </p:txBody>
      </p:sp>
    </p:spTree>
    <p:extLst>
      <p:ext uri="{BB962C8B-B14F-4D97-AF65-F5344CB8AC3E}">
        <p14:creationId xmlns:p14="http://schemas.microsoft.com/office/powerpoint/2010/main" val="2857569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A54A5EC-846C-48B7-BA98-CFD708910334}" type="datetimeFigureOut">
              <a:rPr lang="en-GB" smtClean="0"/>
              <a:t>06/03/2024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A130EF4-6EF2-4DC4-A7B8-4AAF9E41223D}" type="slidenum">
              <a:rPr lang="en-GB" smtClean="0"/>
              <a:t>‹#›</a:t>
            </a:fld>
            <a:endParaRPr lang="en-GB"/>
          </a:p>
        </p:txBody>
      </p:sp>
    </p:spTree>
    <p:extLst>
      <p:ext uri="{BB962C8B-B14F-4D97-AF65-F5344CB8AC3E}">
        <p14:creationId xmlns:p14="http://schemas.microsoft.com/office/powerpoint/2010/main" val="896268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A54A5EC-846C-48B7-BA98-CFD708910334}" type="datetimeFigureOut">
              <a:rPr lang="en-GB" smtClean="0"/>
              <a:t>06/03/2024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A130EF4-6EF2-4DC4-A7B8-4AAF9E41223D}" type="slidenum">
              <a:rPr lang="en-GB" smtClean="0"/>
              <a:t>‹#›</a:t>
            </a:fld>
            <a:endParaRPr lang="en-GB"/>
          </a:p>
        </p:txBody>
      </p:sp>
    </p:spTree>
    <p:extLst>
      <p:ext uri="{BB962C8B-B14F-4D97-AF65-F5344CB8AC3E}">
        <p14:creationId xmlns:p14="http://schemas.microsoft.com/office/powerpoint/2010/main" val="140878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54A5EC-846C-48B7-BA98-CFD708910334}" type="datetimeFigureOut">
              <a:rPr lang="en-GB" smtClean="0"/>
              <a:t>06/03/2024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A130EF4-6EF2-4DC4-A7B8-4AAF9E41223D}" type="slidenum">
              <a:rPr lang="en-GB" smtClean="0"/>
              <a:t>‹#›</a:t>
            </a:fld>
            <a:endParaRPr lang="en-GB"/>
          </a:p>
        </p:txBody>
      </p:sp>
    </p:spTree>
    <p:extLst>
      <p:ext uri="{BB962C8B-B14F-4D97-AF65-F5344CB8AC3E}">
        <p14:creationId xmlns:p14="http://schemas.microsoft.com/office/powerpoint/2010/main" val="3720321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54A5EC-846C-48B7-BA98-CFD708910334}" type="datetimeFigureOut">
              <a:rPr lang="en-GB" smtClean="0"/>
              <a:t>06/03/2024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130EF4-6EF2-4DC4-A7B8-4AAF9E41223D}" type="slidenum">
              <a:rPr lang="en-GB" smtClean="0"/>
              <a:t>‹#›</a:t>
            </a:fld>
            <a:endParaRPr lang="en-GB"/>
          </a:p>
        </p:txBody>
      </p:sp>
    </p:spTree>
    <p:extLst>
      <p:ext uri="{BB962C8B-B14F-4D97-AF65-F5344CB8AC3E}">
        <p14:creationId xmlns:p14="http://schemas.microsoft.com/office/powerpoint/2010/main" val="3477009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54A5EC-846C-48B7-BA98-CFD708910334}" type="datetimeFigureOut">
              <a:rPr lang="en-GB" smtClean="0"/>
              <a:t>06/03/2024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130EF4-6EF2-4DC4-A7B8-4AAF9E41223D}" type="slidenum">
              <a:rPr lang="en-GB" smtClean="0"/>
              <a:t>‹#›</a:t>
            </a:fld>
            <a:endParaRPr lang="en-GB"/>
          </a:p>
        </p:txBody>
      </p:sp>
    </p:spTree>
    <p:extLst>
      <p:ext uri="{BB962C8B-B14F-4D97-AF65-F5344CB8AC3E}">
        <p14:creationId xmlns:p14="http://schemas.microsoft.com/office/powerpoint/2010/main" val="1011576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54A5EC-846C-48B7-BA98-CFD708910334}" type="datetimeFigureOut">
              <a:rPr lang="en-GB" smtClean="0"/>
              <a:t>06/03/2024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130EF4-6EF2-4DC4-A7B8-4AAF9E41223D}" type="slidenum">
              <a:rPr lang="en-GB" smtClean="0"/>
              <a:t>‹#›</a:t>
            </a:fld>
            <a:endParaRPr lang="en-GB"/>
          </a:p>
        </p:txBody>
      </p:sp>
    </p:spTree>
    <p:extLst>
      <p:ext uri="{BB962C8B-B14F-4D97-AF65-F5344CB8AC3E}">
        <p14:creationId xmlns:p14="http://schemas.microsoft.com/office/powerpoint/2010/main" val="3708702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gif"/><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3090" t="23852" r="764" b="26670"/>
          <a:stretch/>
        </p:blipFill>
        <p:spPr>
          <a:xfrm>
            <a:off x="2368032" y="2852436"/>
            <a:ext cx="7659050" cy="138270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102" y="5718512"/>
            <a:ext cx="781050" cy="8763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466" y="5727977"/>
            <a:ext cx="866896" cy="85737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40" y="5683558"/>
            <a:ext cx="1903895" cy="82267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3827" y="5939988"/>
            <a:ext cx="1684875" cy="51089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839554" y="5854505"/>
            <a:ext cx="781356" cy="78135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8107" y="5855571"/>
            <a:ext cx="1950725" cy="780290"/>
          </a:xfrm>
          <a:prstGeom prst="rect">
            <a:avLst/>
          </a:prstGeom>
        </p:spPr>
      </p:pic>
      <p:pic>
        <p:nvPicPr>
          <p:cNvPr id="3" name="Picture 2">
            <a:extLst>
              <a:ext uri="{FF2B5EF4-FFF2-40B4-BE49-F238E27FC236}">
                <a16:creationId xmlns:a16="http://schemas.microsoft.com/office/drawing/2014/main" id="{D985177A-EB93-4728-91AE-62B0229AF14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73518" y="326497"/>
            <a:ext cx="10244962" cy="1410238"/>
          </a:xfrm>
          <a:prstGeom prst="rect">
            <a:avLst/>
          </a:prstGeom>
        </p:spPr>
      </p:pic>
      <p:pic>
        <p:nvPicPr>
          <p:cNvPr id="13" name="Picture 12">
            <a:extLst>
              <a:ext uri="{FF2B5EF4-FFF2-40B4-BE49-F238E27FC236}">
                <a16:creationId xmlns:a16="http://schemas.microsoft.com/office/drawing/2014/main" id="{5ED972BD-5953-4E8B-97A8-B70A9E41871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67677" y="5932052"/>
            <a:ext cx="2179227" cy="663127"/>
          </a:xfrm>
          <a:prstGeom prst="rect">
            <a:avLst/>
          </a:prstGeom>
        </p:spPr>
      </p:pic>
      <p:pic>
        <p:nvPicPr>
          <p:cNvPr id="4" name="Picture 3">
            <a:extLst>
              <a:ext uri="{FF2B5EF4-FFF2-40B4-BE49-F238E27FC236}">
                <a16:creationId xmlns:a16="http://schemas.microsoft.com/office/drawing/2014/main" id="{31013760-AF05-427E-C9B9-D064EA13B25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82285" y="325535"/>
            <a:ext cx="912242" cy="1411200"/>
          </a:xfrm>
          <a:prstGeom prst="rect">
            <a:avLst/>
          </a:prstGeom>
        </p:spPr>
      </p:pic>
      <p:pic>
        <p:nvPicPr>
          <p:cNvPr id="14" name="Picture 13">
            <a:extLst>
              <a:ext uri="{FF2B5EF4-FFF2-40B4-BE49-F238E27FC236}">
                <a16:creationId xmlns:a16="http://schemas.microsoft.com/office/drawing/2014/main" id="{969B4AAD-F9C9-E695-AD83-3E59C17BAE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385" y="326497"/>
            <a:ext cx="924745" cy="1411200"/>
          </a:xfrm>
          <a:prstGeom prst="rect">
            <a:avLst/>
          </a:prstGeom>
        </p:spPr>
      </p:pic>
      <p:pic>
        <p:nvPicPr>
          <p:cNvPr id="16" name="Picture 15">
            <a:extLst>
              <a:ext uri="{FF2B5EF4-FFF2-40B4-BE49-F238E27FC236}">
                <a16:creationId xmlns:a16="http://schemas.microsoft.com/office/drawing/2014/main" id="{068F31D4-F5A6-6D59-6886-D8536239CCD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80591" y="5932052"/>
            <a:ext cx="1239022" cy="662400"/>
          </a:xfrm>
          <a:prstGeom prst="rect">
            <a:avLst/>
          </a:prstGeom>
        </p:spPr>
      </p:pic>
      <p:pic>
        <p:nvPicPr>
          <p:cNvPr id="5" name="Picture 4">
            <a:extLst>
              <a:ext uri="{FF2B5EF4-FFF2-40B4-BE49-F238E27FC236}">
                <a16:creationId xmlns:a16="http://schemas.microsoft.com/office/drawing/2014/main" id="{77553219-2EDF-5973-B566-9358971436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18480" y="321654"/>
            <a:ext cx="912243" cy="1415081"/>
          </a:xfrm>
          <a:prstGeom prst="rect">
            <a:avLst/>
          </a:prstGeom>
        </p:spPr>
      </p:pic>
    </p:spTree>
    <p:extLst>
      <p:ext uri="{BB962C8B-B14F-4D97-AF65-F5344CB8AC3E}">
        <p14:creationId xmlns:p14="http://schemas.microsoft.com/office/powerpoint/2010/main" val="789538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151" y="2148890"/>
            <a:ext cx="7209332" cy="4110080"/>
          </a:xfrm>
        </p:spPr>
        <p:txBody>
          <a:bodyPr>
            <a:normAutofit fontScale="90000"/>
          </a:bodyPr>
          <a:lstStyle/>
          <a:p>
            <a:pPr algn="l"/>
            <a:r>
              <a:rPr lang="en-GB" sz="4000" i="1" dirty="0"/>
              <a:t>I have also written about … </a:t>
            </a:r>
            <a:br>
              <a:rPr lang="en-GB" sz="4000" i="1" dirty="0"/>
            </a:br>
            <a:r>
              <a:rPr lang="en-GB" sz="4000" i="1" dirty="0"/>
              <a:t>cats, cricket, dementia, dogs, dyslexia, environment, ghosts, Ghana, fair trade, Italy, the Holocaust, having a parent with a disability, the First and Second World Wars, having a parent in prison, the RAF, Russia, the Royal Navy, rugby, soldiers, racism, running and young carers</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439166" y="1431636"/>
            <a:ext cx="3252683" cy="4892035"/>
          </a:xfrm>
          <a:prstGeom prst="rect">
            <a:avLst/>
          </a:prstGeom>
        </p:spPr>
      </p:pic>
      <p:sp>
        <p:nvSpPr>
          <p:cNvPr id="5" name="Rectangle 4"/>
          <p:cNvSpPr/>
          <p:nvPr/>
        </p:nvSpPr>
        <p:spPr>
          <a:xfrm>
            <a:off x="434479" y="523713"/>
            <a:ext cx="8268610" cy="769441"/>
          </a:xfrm>
          <a:prstGeom prst="rect">
            <a:avLst/>
          </a:prstGeom>
        </p:spPr>
        <p:txBody>
          <a:bodyPr wrap="none">
            <a:spAutoFit/>
          </a:bodyPr>
          <a:lstStyle/>
          <a:p>
            <a:r>
              <a:rPr lang="en-GB" sz="4400" b="1" dirty="0"/>
              <a:t>Are all your books about football? </a:t>
            </a:r>
            <a:endParaRPr lang="en-GB" sz="4400" dirty="0"/>
          </a:p>
        </p:txBody>
      </p:sp>
    </p:spTree>
    <p:extLst>
      <p:ext uri="{BB962C8B-B14F-4D97-AF65-F5344CB8AC3E}">
        <p14:creationId xmlns:p14="http://schemas.microsoft.com/office/powerpoint/2010/main" val="2881543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Rugby Academy series</a:t>
            </a:r>
          </a:p>
        </p:txBody>
      </p:sp>
      <p:sp>
        <p:nvSpPr>
          <p:cNvPr id="3" name="Content Placeholder 2"/>
          <p:cNvSpPr>
            <a:spLocks noGrp="1"/>
          </p:cNvSpPr>
          <p:nvPr>
            <p:ph sz="half" idx="1"/>
          </p:nvPr>
        </p:nvSpPr>
        <p:spPr>
          <a:xfrm>
            <a:off x="838200" y="1690687"/>
            <a:ext cx="7063778" cy="4351338"/>
          </a:xfrm>
        </p:spPr>
        <p:txBody>
          <a:bodyPr>
            <a:normAutofit/>
          </a:bodyPr>
          <a:lstStyle/>
          <a:p>
            <a:pPr marL="0" indent="0">
              <a:buNone/>
            </a:pPr>
            <a:r>
              <a:rPr lang="en-GB" i="1" dirty="0"/>
              <a:t>Rugby Academy</a:t>
            </a:r>
            <a:r>
              <a:rPr lang="en-GB" dirty="0"/>
              <a:t> was inspired by children of serving RAF personnel, and I used their input to get life in a forces family right.</a:t>
            </a:r>
          </a:p>
          <a:p>
            <a:pPr marL="0" indent="0">
              <a:buNone/>
            </a:pPr>
            <a:r>
              <a:rPr lang="en-GB" dirty="0"/>
              <a:t>  </a:t>
            </a:r>
          </a:p>
          <a:p>
            <a:pPr marL="0" indent="0">
              <a:buNone/>
            </a:pPr>
            <a:r>
              <a:rPr lang="en-GB" dirty="0"/>
              <a:t>Football-mad Woody finds himself stuck in a rugby-obsessed British boarding school, as his dad is being deployed on dangerous military service overseas.</a:t>
            </a:r>
          </a:p>
          <a:p>
            <a:pPr marL="0" indent="0">
              <a:buNone/>
            </a:pPr>
            <a:endParaRPr lang="en-GB" dirty="0"/>
          </a:p>
          <a:p>
            <a:endParaRPr lang="en-GB" dirty="0"/>
          </a:p>
          <a:p>
            <a:endParaRPr lang="en-GB"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rot="407530">
            <a:off x="8344120" y="1201849"/>
            <a:ext cx="2945692" cy="4454302"/>
          </a:xfrm>
        </p:spPr>
      </p:pic>
    </p:spTree>
    <p:extLst>
      <p:ext uri="{BB962C8B-B14F-4D97-AF65-F5344CB8AC3E}">
        <p14:creationId xmlns:p14="http://schemas.microsoft.com/office/powerpoint/2010/main" val="2722966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819" y="439670"/>
            <a:ext cx="10515600" cy="1325563"/>
          </a:xfrm>
        </p:spPr>
        <p:txBody>
          <a:bodyPr/>
          <a:lstStyle/>
          <a:p>
            <a:r>
              <a:rPr lang="en-GB" b="1" dirty="0">
                <a:latin typeface="+mn-lt"/>
              </a:rPr>
              <a:t>Why do you like to write about history?</a:t>
            </a:r>
          </a:p>
        </p:txBody>
      </p:sp>
      <p:sp>
        <p:nvSpPr>
          <p:cNvPr id="3" name="Content Placeholder 2"/>
          <p:cNvSpPr>
            <a:spLocks noGrp="1"/>
          </p:cNvSpPr>
          <p:nvPr>
            <p:ph sz="half" idx="1"/>
          </p:nvPr>
        </p:nvSpPr>
        <p:spPr>
          <a:xfrm>
            <a:off x="643675" y="2032435"/>
            <a:ext cx="7650018" cy="4110466"/>
          </a:xfrm>
        </p:spPr>
        <p:txBody>
          <a:bodyPr>
            <a:normAutofit/>
          </a:bodyPr>
          <a:lstStyle/>
          <a:p>
            <a:r>
              <a:rPr lang="en-GB" i="1" dirty="0"/>
              <a:t>I am really interested in how people lived their lives a long time ago.</a:t>
            </a:r>
          </a:p>
          <a:p>
            <a:r>
              <a:rPr lang="en-GB" i="1" dirty="0"/>
              <a:t>There are lots of parallels with our life today.</a:t>
            </a:r>
          </a:p>
          <a:p>
            <a:r>
              <a:rPr lang="en-GB" i="1" dirty="0"/>
              <a:t>I like reading stories and watching films set in historical times.</a:t>
            </a:r>
          </a:p>
          <a:p>
            <a:r>
              <a:rPr lang="en-GB" i="1" dirty="0"/>
              <a:t>I enjoy visiting historic castles and archaeological sites and they give me more ideas for stories. </a:t>
            </a:r>
          </a:p>
          <a:p>
            <a:endParaRPr lang="en-GB"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9547" b="9269"/>
          <a:stretch/>
        </p:blipFill>
        <p:spPr>
          <a:xfrm>
            <a:off x="8348548" y="1598324"/>
            <a:ext cx="3402416" cy="4544576"/>
          </a:xfrm>
          <a:prstGeom prst="rect">
            <a:avLst/>
          </a:prstGeom>
        </p:spPr>
      </p:pic>
    </p:spTree>
    <p:extLst>
      <p:ext uri="{BB962C8B-B14F-4D97-AF65-F5344CB8AC3E}">
        <p14:creationId xmlns:p14="http://schemas.microsoft.com/office/powerpoint/2010/main" val="2997153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A5AF-DE70-49E7-BFF9-55802D716CEC}"/>
              </a:ext>
            </a:extLst>
          </p:cNvPr>
          <p:cNvSpPr>
            <a:spLocks noGrp="1"/>
          </p:cNvSpPr>
          <p:nvPr>
            <p:ph type="title"/>
          </p:nvPr>
        </p:nvSpPr>
        <p:spPr/>
        <p:txBody>
          <a:bodyPr/>
          <a:lstStyle/>
          <a:p>
            <a:r>
              <a:rPr lang="en-GB" b="1" i="1" dirty="0"/>
              <a:t>Defenders</a:t>
            </a:r>
          </a:p>
        </p:txBody>
      </p:sp>
      <p:sp>
        <p:nvSpPr>
          <p:cNvPr id="3" name="Content Placeholder 2">
            <a:extLst>
              <a:ext uri="{FF2B5EF4-FFF2-40B4-BE49-F238E27FC236}">
                <a16:creationId xmlns:a16="http://schemas.microsoft.com/office/drawing/2014/main" id="{26C5D6DD-5DB8-4C16-B795-1C4999B45311}"/>
              </a:ext>
            </a:extLst>
          </p:cNvPr>
          <p:cNvSpPr>
            <a:spLocks noGrp="1"/>
          </p:cNvSpPr>
          <p:nvPr>
            <p:ph sz="half" idx="1"/>
          </p:nvPr>
        </p:nvSpPr>
        <p:spPr>
          <a:xfrm>
            <a:off x="838200" y="1690688"/>
            <a:ext cx="7339642" cy="4351338"/>
          </a:xfrm>
        </p:spPr>
        <p:txBody>
          <a:bodyPr>
            <a:normAutofit lnSpcReduction="10000"/>
          </a:bodyPr>
          <a:lstStyle/>
          <a:p>
            <a:pPr marL="0" indent="0">
              <a:buNone/>
            </a:pPr>
            <a:r>
              <a:rPr lang="en-GB" dirty="0"/>
              <a:t>In my KS2 history series, the Defenders trilogy, </a:t>
            </a:r>
            <a:r>
              <a:rPr lang="en-GB" b="1" dirty="0"/>
              <a:t>Seth and Nadiya specialise in solving ghostly hauntings at football venues, which take them to settings including</a:t>
            </a:r>
            <a:r>
              <a:rPr lang="en-GB" dirty="0"/>
              <a:t>:</a:t>
            </a:r>
          </a:p>
          <a:p>
            <a:pPr marL="0" indent="0">
              <a:buNone/>
            </a:pPr>
            <a:endParaRPr lang="en-GB" sz="800" dirty="0"/>
          </a:p>
          <a:p>
            <a:pPr fontAlgn="base"/>
            <a:r>
              <a:rPr lang="en-GB" dirty="0"/>
              <a:t>Anglo-Saxon village, Yorkshire</a:t>
            </a:r>
          </a:p>
          <a:p>
            <a:pPr fontAlgn="base"/>
            <a:r>
              <a:rPr lang="en-GB" dirty="0"/>
              <a:t>Roman Amphitheatre, City of London</a:t>
            </a:r>
          </a:p>
          <a:p>
            <a:pPr fontAlgn="base"/>
            <a:r>
              <a:rPr lang="en-GB" dirty="0"/>
              <a:t>Iron Age Celtic hill fort, Cornwall</a:t>
            </a:r>
          </a:p>
          <a:p>
            <a:pPr fontAlgn="base"/>
            <a:endParaRPr lang="en-GB" dirty="0"/>
          </a:p>
          <a:p>
            <a:pPr marL="0" indent="0">
              <a:buNone/>
            </a:pPr>
            <a:r>
              <a:rPr lang="en-GB" dirty="0"/>
              <a:t>The past is closer than Nadiya and Seth think …</a:t>
            </a:r>
          </a:p>
        </p:txBody>
      </p:sp>
      <p:pic>
        <p:nvPicPr>
          <p:cNvPr id="6" name="Content Placeholder 5">
            <a:extLst>
              <a:ext uri="{FF2B5EF4-FFF2-40B4-BE49-F238E27FC236}">
                <a16:creationId xmlns:a16="http://schemas.microsoft.com/office/drawing/2014/main" id="{EC895110-ECA2-4019-BA01-A3CF8151E6C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420000">
            <a:off x="8431643" y="1521396"/>
            <a:ext cx="3044380" cy="4351338"/>
          </a:xfrm>
        </p:spPr>
      </p:pic>
    </p:spTree>
    <p:extLst>
      <p:ext uri="{BB962C8B-B14F-4D97-AF65-F5344CB8AC3E}">
        <p14:creationId xmlns:p14="http://schemas.microsoft.com/office/powerpoint/2010/main" val="1891576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451" y="365125"/>
            <a:ext cx="10783349" cy="1325563"/>
          </a:xfrm>
        </p:spPr>
        <p:txBody>
          <a:bodyPr/>
          <a:lstStyle/>
          <a:p>
            <a:r>
              <a:rPr lang="en-GB" b="1" dirty="0">
                <a:latin typeface="+mn-lt"/>
              </a:rPr>
              <a:t>Why do you write about war?</a:t>
            </a:r>
          </a:p>
        </p:txBody>
      </p:sp>
      <p:sp>
        <p:nvSpPr>
          <p:cNvPr id="3" name="Content Placeholder 2"/>
          <p:cNvSpPr>
            <a:spLocks noGrp="1"/>
          </p:cNvSpPr>
          <p:nvPr>
            <p:ph sz="half" idx="1"/>
          </p:nvPr>
        </p:nvSpPr>
        <p:spPr>
          <a:xfrm>
            <a:off x="485862" y="1622425"/>
            <a:ext cx="7886351" cy="4449340"/>
          </a:xfrm>
        </p:spPr>
        <p:txBody>
          <a:bodyPr>
            <a:normAutofit/>
          </a:bodyPr>
          <a:lstStyle/>
          <a:p>
            <a:pPr marL="0" indent="0" fontAlgn="base">
              <a:buNone/>
            </a:pPr>
            <a:r>
              <a:rPr lang="en-GB" dirty="0"/>
              <a:t>Since I was young I have been drawn to war stories. Like most people my age, when I was a kid, Sunday afternoons involved watching WW2 war films, when the soldiers and the battles they fought in were always heroic.  </a:t>
            </a:r>
          </a:p>
          <a:p>
            <a:pPr marL="0" indent="0" fontAlgn="base">
              <a:buNone/>
            </a:pPr>
            <a:r>
              <a:rPr lang="en-GB" dirty="0"/>
              <a:t>I also grew up trying to make sense of the troubles in Northern Ireland on the TV news.   And wars in the Falkland Islands, former Yugoslavia, Iraq, Libya and now Syria.  </a:t>
            </a:r>
          </a:p>
          <a:p>
            <a:pPr marL="0" indent="0" fontAlgn="base">
              <a:buNone/>
            </a:pPr>
            <a:r>
              <a:rPr lang="en-GB" dirty="0"/>
              <a:t>I’m still confused about war. But I know that I hate it.</a:t>
            </a:r>
          </a:p>
        </p:txBody>
      </p:sp>
      <p:pic>
        <p:nvPicPr>
          <p:cNvPr id="6" name="Picture 5">
            <a:extLst>
              <a:ext uri="{FF2B5EF4-FFF2-40B4-BE49-F238E27FC236}">
                <a16:creationId xmlns:a16="http://schemas.microsoft.com/office/drawing/2014/main" id="{2B025E8E-395E-407B-A5BF-ACA7C94CC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1319" y="2246947"/>
            <a:ext cx="3018290" cy="3018290"/>
          </a:xfrm>
          <a:prstGeom prst="rect">
            <a:avLst/>
          </a:prstGeom>
        </p:spPr>
      </p:pic>
    </p:spTree>
    <p:extLst>
      <p:ext uri="{BB962C8B-B14F-4D97-AF65-F5344CB8AC3E}">
        <p14:creationId xmlns:p14="http://schemas.microsoft.com/office/powerpoint/2010/main" val="3738681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A5AF-DE70-49E7-BFF9-55802D716CEC}"/>
              </a:ext>
            </a:extLst>
          </p:cNvPr>
          <p:cNvSpPr>
            <a:spLocks noGrp="1"/>
          </p:cNvSpPr>
          <p:nvPr>
            <p:ph type="title"/>
          </p:nvPr>
        </p:nvSpPr>
        <p:spPr>
          <a:xfrm>
            <a:off x="687897" y="365125"/>
            <a:ext cx="10665903" cy="1325563"/>
          </a:xfrm>
        </p:spPr>
        <p:txBody>
          <a:bodyPr/>
          <a:lstStyle/>
          <a:p>
            <a:r>
              <a:rPr lang="en-GB" b="1" i="1" dirty="0"/>
              <a:t>D-Day Dog</a:t>
            </a:r>
          </a:p>
        </p:txBody>
      </p:sp>
      <p:pic>
        <p:nvPicPr>
          <p:cNvPr id="7" name="Content Placeholder 6">
            <a:extLst>
              <a:ext uri="{FF2B5EF4-FFF2-40B4-BE49-F238E27FC236}">
                <a16:creationId xmlns:a16="http://schemas.microsoft.com/office/drawing/2014/main" id="{3A755048-C7C1-4171-85AE-435F5E47C30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420000">
            <a:off x="8661024" y="1511948"/>
            <a:ext cx="2857378" cy="4351338"/>
          </a:xfrm>
        </p:spPr>
      </p:pic>
      <p:sp>
        <p:nvSpPr>
          <p:cNvPr id="6" name="Content Placeholder 5">
            <a:extLst>
              <a:ext uri="{FF2B5EF4-FFF2-40B4-BE49-F238E27FC236}">
                <a16:creationId xmlns:a16="http://schemas.microsoft.com/office/drawing/2014/main" id="{95BD3A64-D503-426C-BED8-4CEA857AF156}"/>
              </a:ext>
            </a:extLst>
          </p:cNvPr>
          <p:cNvSpPr>
            <a:spLocks noGrp="1"/>
          </p:cNvSpPr>
          <p:nvPr>
            <p:ph sz="half" idx="1"/>
          </p:nvPr>
        </p:nvSpPr>
        <p:spPr>
          <a:xfrm>
            <a:off x="603307" y="1825625"/>
            <a:ext cx="7474528" cy="4822912"/>
          </a:xfrm>
        </p:spPr>
        <p:txBody>
          <a:bodyPr>
            <a:normAutofit fontScale="55000" lnSpcReduction="20000"/>
          </a:bodyPr>
          <a:lstStyle/>
          <a:p>
            <a:pPr marL="0" lvl="0" indent="0" eaLnBrk="0" fontAlgn="base" hangingPunct="0">
              <a:lnSpc>
                <a:spcPct val="100000"/>
              </a:lnSpc>
              <a:spcBef>
                <a:spcPct val="0"/>
              </a:spcBef>
              <a:spcAft>
                <a:spcPct val="0"/>
              </a:spcAft>
              <a:buNone/>
              <a:tabLst>
                <a:tab pos="1260475" algn="l"/>
              </a:tabLst>
            </a:pPr>
            <a:r>
              <a:rPr lang="en-GB" altLang="en-US" sz="4500" dirty="0">
                <a:ea typeface="Times New Roman" panose="02020603050405020304" pitchFamily="18" charset="0"/>
                <a:cs typeface="Arial" panose="020B0604020202020204" pitchFamily="34" charset="0"/>
              </a:rPr>
              <a:t>Jack can't wait for the school trip to the D-Day landing beaches - his chance to learn about his war heroes - brave men like his own reserve soldier dad. </a:t>
            </a:r>
          </a:p>
          <a:p>
            <a:pPr marL="0" lvl="0" indent="0" eaLnBrk="0" fontAlgn="base" hangingPunct="0">
              <a:lnSpc>
                <a:spcPct val="100000"/>
              </a:lnSpc>
              <a:spcBef>
                <a:spcPct val="0"/>
              </a:spcBef>
              <a:spcAft>
                <a:spcPct val="0"/>
              </a:spcAft>
              <a:buNone/>
              <a:tabLst>
                <a:tab pos="1260475" algn="l"/>
              </a:tabLst>
            </a:pPr>
            <a:endParaRPr lang="en-GB" altLang="en-US" sz="4500" dirty="0">
              <a:ea typeface="Times New Roman" panose="02020603050405020304" pitchFamily="18" charset="0"/>
              <a:cs typeface="Arial" panose="020B0604020202020204" pitchFamily="34" charset="0"/>
            </a:endParaRPr>
          </a:p>
          <a:p>
            <a:pPr marL="0" lvl="0" indent="0" eaLnBrk="0" fontAlgn="base" hangingPunct="0">
              <a:lnSpc>
                <a:spcPct val="100000"/>
              </a:lnSpc>
              <a:spcBef>
                <a:spcPct val="0"/>
              </a:spcBef>
              <a:spcAft>
                <a:spcPct val="0"/>
              </a:spcAft>
              <a:buNone/>
              <a:tabLst>
                <a:tab pos="1260475" algn="l"/>
              </a:tabLst>
            </a:pPr>
            <a:r>
              <a:rPr lang="en-GB" altLang="en-US" sz="4500" dirty="0">
                <a:ea typeface="Times New Roman" panose="02020603050405020304" pitchFamily="18" charset="0"/>
                <a:cs typeface="Arial" panose="020B0604020202020204" pitchFamily="34" charset="0"/>
              </a:rPr>
              <a:t>But when his dad is called up to action Jack questions everything he believes in. </a:t>
            </a:r>
          </a:p>
          <a:p>
            <a:pPr marL="0" lvl="0" indent="0" eaLnBrk="0" fontAlgn="base" hangingPunct="0">
              <a:lnSpc>
                <a:spcPct val="100000"/>
              </a:lnSpc>
              <a:spcBef>
                <a:spcPct val="0"/>
              </a:spcBef>
              <a:spcAft>
                <a:spcPct val="0"/>
              </a:spcAft>
              <a:buNone/>
              <a:tabLst>
                <a:tab pos="1260475" algn="l"/>
              </a:tabLst>
            </a:pPr>
            <a:endParaRPr lang="en-GB" altLang="en-US" sz="4500" dirty="0">
              <a:ea typeface="Times New Roman" panose="02020603050405020304" pitchFamily="18" charset="0"/>
              <a:cs typeface="Arial" panose="020B0604020202020204" pitchFamily="34" charset="0"/>
            </a:endParaRPr>
          </a:p>
          <a:p>
            <a:pPr marL="0" lvl="0" indent="0" eaLnBrk="0" fontAlgn="base" hangingPunct="0">
              <a:lnSpc>
                <a:spcPct val="100000"/>
              </a:lnSpc>
              <a:spcBef>
                <a:spcPct val="0"/>
              </a:spcBef>
              <a:spcAft>
                <a:spcPct val="0"/>
              </a:spcAft>
              <a:buNone/>
              <a:tabLst>
                <a:tab pos="1260475" algn="l"/>
              </a:tabLst>
            </a:pPr>
            <a:r>
              <a:rPr lang="en-GB" altLang="en-US" sz="4500" dirty="0">
                <a:ea typeface="Times New Roman" panose="02020603050405020304" pitchFamily="18" charset="0"/>
                <a:cs typeface="Arial" panose="020B0604020202020204" pitchFamily="34" charset="0"/>
              </a:rPr>
              <a:t>Finding comfort only in his loyal dog, Finn, Jack is drawn to the true story of one particular D-Day paratrooper.  </a:t>
            </a:r>
          </a:p>
          <a:p>
            <a:pPr marL="0" lvl="0" indent="0" eaLnBrk="0" fontAlgn="base" hangingPunct="0">
              <a:lnSpc>
                <a:spcPct val="100000"/>
              </a:lnSpc>
              <a:spcBef>
                <a:spcPct val="0"/>
              </a:spcBef>
              <a:spcAft>
                <a:spcPct val="0"/>
              </a:spcAft>
              <a:buNone/>
              <a:tabLst>
                <a:tab pos="1260475" algn="l"/>
              </a:tabLst>
            </a:pPr>
            <a:endParaRPr lang="en-GB" altLang="en-US" sz="4500" dirty="0">
              <a:ea typeface="Times New Roman" panose="02020603050405020304" pitchFamily="18" charset="0"/>
              <a:cs typeface="Arial" panose="020B0604020202020204" pitchFamily="34" charset="0"/>
            </a:endParaRPr>
          </a:p>
          <a:p>
            <a:pPr marL="0" lvl="0" indent="0" eaLnBrk="0" fontAlgn="base" hangingPunct="0">
              <a:lnSpc>
                <a:spcPct val="100000"/>
              </a:lnSpc>
              <a:spcBef>
                <a:spcPct val="0"/>
              </a:spcBef>
              <a:spcAft>
                <a:spcPct val="0"/>
              </a:spcAft>
              <a:buNone/>
              <a:tabLst>
                <a:tab pos="1260475" algn="l"/>
              </a:tabLst>
            </a:pPr>
            <a:r>
              <a:rPr lang="en-GB" altLang="en-US" sz="4500" dirty="0">
                <a:ea typeface="Times New Roman" panose="02020603050405020304" pitchFamily="18" charset="0"/>
                <a:cs typeface="Arial" panose="020B0604020202020204" pitchFamily="34" charset="0"/>
              </a:rPr>
              <a:t>On 6 June 1944, Emile </a:t>
            </a:r>
            <a:r>
              <a:rPr lang="en-GB" altLang="en-US" sz="4500" dirty="0" err="1">
                <a:ea typeface="Times New Roman" panose="02020603050405020304" pitchFamily="18" charset="0"/>
                <a:cs typeface="Arial" panose="020B0604020202020204" pitchFamily="34" charset="0"/>
              </a:rPr>
              <a:t>Corteil</a:t>
            </a:r>
            <a:r>
              <a:rPr lang="en-GB" altLang="en-US" sz="4500" dirty="0">
                <a:ea typeface="Times New Roman" panose="02020603050405020304" pitchFamily="18" charset="0"/>
                <a:cs typeface="Arial" panose="020B0604020202020204" pitchFamily="34" charset="0"/>
              </a:rPr>
              <a:t> parachuted into France with his dog, Glen - and Jack is determined to discover their fate ...</a:t>
            </a:r>
            <a:r>
              <a:rPr lang="en-GB" altLang="en-US" sz="4500" dirty="0">
                <a:ea typeface="Times New Roman" panose="02020603050405020304" pitchFamily="18" charset="0"/>
              </a:rPr>
              <a:t> </a:t>
            </a:r>
            <a:endParaRPr lang="en-GB" altLang="en-US" sz="4500" dirty="0"/>
          </a:p>
          <a:p>
            <a:endParaRPr lang="en-GB" dirty="0"/>
          </a:p>
        </p:txBody>
      </p:sp>
      <p:sp>
        <p:nvSpPr>
          <p:cNvPr id="9" name="Content Placeholder 2">
            <a:extLst>
              <a:ext uri="{FF2B5EF4-FFF2-40B4-BE49-F238E27FC236}">
                <a16:creationId xmlns:a16="http://schemas.microsoft.com/office/drawing/2014/main" id="{3D006AF1-888F-4216-9519-0DD4D851F55C}"/>
              </a:ext>
            </a:extLst>
          </p:cNvPr>
          <p:cNvSpPr txBox="1">
            <a:spLocks/>
          </p:cNvSpPr>
          <p:nvPr/>
        </p:nvSpPr>
        <p:spPr>
          <a:xfrm>
            <a:off x="838200" y="1825625"/>
            <a:ext cx="730513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sp>
        <p:nvSpPr>
          <p:cNvPr id="10" name="Rectangle 2">
            <a:extLst>
              <a:ext uri="{FF2B5EF4-FFF2-40B4-BE49-F238E27FC236}">
                <a16:creationId xmlns:a16="http://schemas.microsoft.com/office/drawing/2014/main" id="{D19C3C91-85C4-4395-9BB7-22327C4A050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476373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55889"/>
            <a:ext cx="10515600" cy="1325563"/>
          </a:xfrm>
        </p:spPr>
        <p:txBody>
          <a:bodyPr/>
          <a:lstStyle/>
          <a:p>
            <a:r>
              <a:rPr lang="en-GB" b="1" dirty="0">
                <a:latin typeface="+mn-lt"/>
              </a:rPr>
              <a:t>Why have you written about running?</a:t>
            </a:r>
          </a:p>
        </p:txBody>
      </p:sp>
      <p:sp>
        <p:nvSpPr>
          <p:cNvPr id="3" name="Content Placeholder 2"/>
          <p:cNvSpPr>
            <a:spLocks noGrp="1"/>
          </p:cNvSpPr>
          <p:nvPr>
            <p:ph sz="half" idx="1"/>
          </p:nvPr>
        </p:nvSpPr>
        <p:spPr>
          <a:xfrm>
            <a:off x="838199" y="1825625"/>
            <a:ext cx="7270631" cy="4351338"/>
          </a:xfrm>
        </p:spPr>
        <p:txBody>
          <a:bodyPr>
            <a:normAutofit/>
          </a:bodyPr>
          <a:lstStyle/>
          <a:p>
            <a:pPr marL="0" indent="0">
              <a:buNone/>
            </a:pPr>
            <a:r>
              <a:rPr lang="en-GB" dirty="0"/>
              <a:t>Armistice Runner </a:t>
            </a:r>
            <a:r>
              <a:rPr lang="en-GB" i="1" dirty="0"/>
              <a:t>is based very loosely on our family’s love of cross country and fell running and the champion fell runner of 100 years ago, Ernest Dalzell.</a:t>
            </a:r>
          </a:p>
          <a:p>
            <a:pPr marL="0" indent="0">
              <a:buNone/>
            </a:pPr>
            <a:endParaRPr lang="en-GB" i="1" dirty="0"/>
          </a:p>
          <a:p>
            <a:pPr marL="0" indent="0">
              <a:buNone/>
            </a:pPr>
            <a:r>
              <a:rPr lang="en-GB" i="1" dirty="0"/>
              <a:t>My daughter is a fell and cross-country runner (as am I) and I wanted the story to come from the point of view of a girl like her and the other keen children who enjoy running cross country and on the fells.</a:t>
            </a:r>
            <a:endParaRPr lang="en-GB" dirty="0"/>
          </a:p>
        </p:txBody>
      </p:sp>
      <p:pic>
        <p:nvPicPr>
          <p:cNvPr id="5" name="Picture 4">
            <a:extLst>
              <a:ext uri="{FF2B5EF4-FFF2-40B4-BE49-F238E27FC236}">
                <a16:creationId xmlns:a16="http://schemas.microsoft.com/office/drawing/2014/main" id="{B7C5D9DC-64B3-41F6-AA49-8C56A8357DC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888351" y="1332340"/>
            <a:ext cx="2788722" cy="4949982"/>
          </a:xfrm>
          <a:prstGeom prst="rect">
            <a:avLst/>
          </a:prstGeom>
        </p:spPr>
      </p:pic>
    </p:spTree>
    <p:extLst>
      <p:ext uri="{BB962C8B-B14F-4D97-AF65-F5344CB8AC3E}">
        <p14:creationId xmlns:p14="http://schemas.microsoft.com/office/powerpoint/2010/main" val="747394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A5AF-DE70-49E7-BFF9-55802D716CEC}"/>
              </a:ext>
            </a:extLst>
          </p:cNvPr>
          <p:cNvSpPr>
            <a:spLocks noGrp="1"/>
          </p:cNvSpPr>
          <p:nvPr>
            <p:ph type="title"/>
          </p:nvPr>
        </p:nvSpPr>
        <p:spPr/>
        <p:txBody>
          <a:bodyPr/>
          <a:lstStyle/>
          <a:p>
            <a:r>
              <a:rPr lang="en-GB" b="1" i="1" dirty="0"/>
              <a:t>Armistice Runner</a:t>
            </a:r>
          </a:p>
        </p:txBody>
      </p:sp>
      <p:sp>
        <p:nvSpPr>
          <p:cNvPr id="3" name="Content Placeholder 2">
            <a:extLst>
              <a:ext uri="{FF2B5EF4-FFF2-40B4-BE49-F238E27FC236}">
                <a16:creationId xmlns:a16="http://schemas.microsoft.com/office/drawing/2014/main" id="{26C5D6DD-5DB8-4C16-B795-1C4999B45311}"/>
              </a:ext>
            </a:extLst>
          </p:cNvPr>
          <p:cNvSpPr>
            <a:spLocks noGrp="1"/>
          </p:cNvSpPr>
          <p:nvPr>
            <p:ph sz="half" idx="1"/>
          </p:nvPr>
        </p:nvSpPr>
        <p:spPr>
          <a:xfrm>
            <a:off x="838200" y="1825625"/>
            <a:ext cx="7305136" cy="4351338"/>
          </a:xfrm>
        </p:spPr>
        <p:txBody>
          <a:bodyPr>
            <a:normAutofit/>
          </a:bodyPr>
          <a:lstStyle/>
          <a:p>
            <a:pPr marL="0" indent="0">
              <a:buNone/>
            </a:pPr>
            <a:r>
              <a:rPr lang="en-GB" sz="3200" i="1" dirty="0"/>
              <a:t>Armistice Runner </a:t>
            </a:r>
            <a:r>
              <a:rPr lang="en-GB" sz="3200" dirty="0"/>
              <a:t>is about a thirteen-year-old cross country/fell runner called Lily.</a:t>
            </a:r>
          </a:p>
          <a:p>
            <a:pPr marL="0" indent="0">
              <a:buNone/>
            </a:pPr>
            <a:r>
              <a:rPr lang="en-GB" sz="3200" dirty="0"/>
              <a:t> </a:t>
            </a:r>
          </a:p>
          <a:p>
            <a:pPr marL="0" indent="0">
              <a:buNone/>
            </a:pPr>
            <a:r>
              <a:rPr lang="en-GB" sz="3200" dirty="0"/>
              <a:t>She discovers the diaries of her great, great grandfather, who was a champion fell runner and a trench runner during the last weeks of the First World War.</a:t>
            </a:r>
          </a:p>
          <a:p>
            <a:pPr marL="0" indent="0">
              <a:buNone/>
            </a:pPr>
            <a:endParaRPr lang="en-GB" dirty="0"/>
          </a:p>
        </p:txBody>
      </p:sp>
      <p:pic>
        <p:nvPicPr>
          <p:cNvPr id="7" name="Content Placeholder 6">
            <a:extLst>
              <a:ext uri="{FF2B5EF4-FFF2-40B4-BE49-F238E27FC236}">
                <a16:creationId xmlns:a16="http://schemas.microsoft.com/office/drawing/2014/main" id="{3A755048-C7C1-4171-85AE-435F5E47C30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420000">
            <a:off x="8397672" y="1253330"/>
            <a:ext cx="2900892" cy="4351338"/>
          </a:xfrm>
        </p:spPr>
      </p:pic>
    </p:spTree>
    <p:extLst>
      <p:ext uri="{BB962C8B-B14F-4D97-AF65-F5344CB8AC3E}">
        <p14:creationId xmlns:p14="http://schemas.microsoft.com/office/powerpoint/2010/main" val="1583641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821"/>
            <a:ext cx="10515600" cy="1325563"/>
          </a:xfrm>
        </p:spPr>
        <p:txBody>
          <a:bodyPr/>
          <a:lstStyle/>
          <a:p>
            <a:r>
              <a:rPr lang="en-GB" b="1" dirty="0">
                <a:latin typeface="+mn-lt"/>
              </a:rPr>
              <a:t>Have you any tips on writing?</a:t>
            </a:r>
          </a:p>
        </p:txBody>
      </p:sp>
      <p:sp>
        <p:nvSpPr>
          <p:cNvPr id="3" name="Content Placeholder 2"/>
          <p:cNvSpPr>
            <a:spLocks noGrp="1"/>
          </p:cNvSpPr>
          <p:nvPr>
            <p:ph sz="half" idx="1"/>
          </p:nvPr>
        </p:nvSpPr>
        <p:spPr>
          <a:xfrm>
            <a:off x="838199" y="1825625"/>
            <a:ext cx="6023919" cy="4351338"/>
          </a:xfrm>
        </p:spPr>
        <p:txBody>
          <a:bodyPr/>
          <a:lstStyle/>
          <a:p>
            <a:r>
              <a:rPr lang="en-GB" i="1" dirty="0"/>
              <a:t>Write about something you enjoy and are interested in</a:t>
            </a:r>
          </a:p>
          <a:p>
            <a:r>
              <a:rPr lang="en-GB" i="1" dirty="0"/>
              <a:t>Read lots of other books to help improve your writing</a:t>
            </a:r>
          </a:p>
          <a:p>
            <a:r>
              <a:rPr lang="en-GB" i="1" dirty="0"/>
              <a:t>Share your writing with others and ask them what bits they did and didn’t like</a:t>
            </a:r>
          </a:p>
          <a:p>
            <a:r>
              <a:rPr lang="en-GB" i="1" dirty="0"/>
              <a:t>Talk to people about their lives</a:t>
            </a:r>
          </a:p>
          <a:p>
            <a:r>
              <a:rPr lang="en-GB" i="1" dirty="0"/>
              <a:t>Try interesting new things</a:t>
            </a:r>
          </a:p>
          <a:p>
            <a:r>
              <a:rPr lang="en-GB" i="1" dirty="0"/>
              <a:t>Don’t be scared and don’t give up!</a:t>
            </a:r>
          </a:p>
          <a:p>
            <a:endParaRPr lang="en-GB" dirty="0"/>
          </a:p>
          <a:p>
            <a:endParaRPr lang="en-GB" dirty="0"/>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6755"/>
          <a:stretch/>
        </p:blipFill>
        <p:spPr>
          <a:xfrm>
            <a:off x="7537622" y="1932718"/>
            <a:ext cx="4094205" cy="3286898"/>
          </a:xfrm>
          <a:prstGeom prst="rect">
            <a:avLst/>
          </a:prstGeom>
        </p:spPr>
      </p:pic>
    </p:spTree>
    <p:extLst>
      <p:ext uri="{BB962C8B-B14F-4D97-AF65-F5344CB8AC3E}">
        <p14:creationId xmlns:p14="http://schemas.microsoft.com/office/powerpoint/2010/main" val="1613266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A5AF-DE70-49E7-BFF9-55802D716CEC}"/>
              </a:ext>
            </a:extLst>
          </p:cNvPr>
          <p:cNvSpPr>
            <a:spLocks noGrp="1"/>
          </p:cNvSpPr>
          <p:nvPr>
            <p:ph type="title"/>
          </p:nvPr>
        </p:nvSpPr>
        <p:spPr>
          <a:xfrm>
            <a:off x="954656" y="196581"/>
            <a:ext cx="10620817" cy="1325563"/>
          </a:xfrm>
        </p:spPr>
        <p:txBody>
          <a:bodyPr/>
          <a:lstStyle/>
          <a:p>
            <a:r>
              <a:rPr lang="en-GB" b="1" i="1" dirty="0"/>
              <a:t>Arctic Star</a:t>
            </a:r>
          </a:p>
        </p:txBody>
      </p:sp>
      <p:pic>
        <p:nvPicPr>
          <p:cNvPr id="7" name="Content Placeholder 6">
            <a:extLst>
              <a:ext uri="{FF2B5EF4-FFF2-40B4-BE49-F238E27FC236}">
                <a16:creationId xmlns:a16="http://schemas.microsoft.com/office/drawing/2014/main" id="{3A755048-C7C1-4171-85AE-435F5E47C30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rot="420000">
            <a:off x="8426218" y="1403721"/>
            <a:ext cx="2794241" cy="4351338"/>
          </a:xfrm>
        </p:spPr>
      </p:pic>
      <p:sp>
        <p:nvSpPr>
          <p:cNvPr id="6" name="Content Placeholder 5">
            <a:extLst>
              <a:ext uri="{FF2B5EF4-FFF2-40B4-BE49-F238E27FC236}">
                <a16:creationId xmlns:a16="http://schemas.microsoft.com/office/drawing/2014/main" id="{95BD3A64-D503-426C-BED8-4CEA857AF156}"/>
              </a:ext>
            </a:extLst>
          </p:cNvPr>
          <p:cNvSpPr>
            <a:spLocks noGrp="1"/>
          </p:cNvSpPr>
          <p:nvPr>
            <p:ph sz="half" idx="1"/>
          </p:nvPr>
        </p:nvSpPr>
        <p:spPr>
          <a:xfrm>
            <a:off x="954656" y="1557771"/>
            <a:ext cx="7072223" cy="4351338"/>
          </a:xfrm>
        </p:spPr>
        <p:txBody>
          <a:bodyPr>
            <a:normAutofit/>
          </a:bodyPr>
          <a:lstStyle/>
          <a:p>
            <a:pPr marL="0" indent="0" fontAlgn="base">
              <a:buNone/>
            </a:pPr>
            <a:r>
              <a:rPr lang="en-GB" b="1" i="0" dirty="0">
                <a:solidFill>
                  <a:srgbClr val="2B2B2B"/>
                </a:solidFill>
                <a:effectLst/>
              </a:rPr>
              <a:t>Winter 1943</a:t>
            </a:r>
            <a:r>
              <a:rPr lang="en-GB" b="0" i="0" dirty="0">
                <a:solidFill>
                  <a:srgbClr val="2B2B2B"/>
                </a:solidFill>
                <a:effectLst/>
              </a:rPr>
              <a:t>. Teenagers Frank,  Joseph and Stephen are Royal Navy recruits on their first mission at sea during the Second World War, on HMS Belfast part of an Arctic convoy sailing to Russia to deliver supplies to the Soviets. </a:t>
            </a:r>
          </a:p>
          <a:p>
            <a:pPr marL="0" indent="0" fontAlgn="base">
              <a:buNone/>
            </a:pPr>
            <a:endParaRPr lang="en-GB" b="0" i="0" dirty="0">
              <a:solidFill>
                <a:srgbClr val="2B2B2B"/>
              </a:solidFill>
              <a:effectLst/>
            </a:endParaRPr>
          </a:p>
          <a:p>
            <a:pPr marL="0" indent="0" fontAlgn="base">
              <a:buNone/>
            </a:pPr>
            <a:r>
              <a:rPr lang="en-GB" b="0" i="0" dirty="0">
                <a:solidFill>
                  <a:srgbClr val="2B2B2B"/>
                </a:solidFill>
                <a:effectLst/>
              </a:rPr>
              <a:t>Faced with terrifying enemy attacks from both air and sea, as well as life-threatening cold, gales and pack ice, will all three boys make it home again?</a:t>
            </a:r>
          </a:p>
          <a:p>
            <a:pPr marL="0" indent="0" fontAlgn="base">
              <a:buNone/>
            </a:pPr>
            <a:endParaRPr lang="en-GB" dirty="0"/>
          </a:p>
          <a:p>
            <a:pPr marL="0" indent="0">
              <a:buNone/>
            </a:pPr>
            <a:endParaRPr lang="en-GB" dirty="0"/>
          </a:p>
        </p:txBody>
      </p:sp>
      <p:sp>
        <p:nvSpPr>
          <p:cNvPr id="9" name="Content Placeholder 2">
            <a:extLst>
              <a:ext uri="{FF2B5EF4-FFF2-40B4-BE49-F238E27FC236}">
                <a16:creationId xmlns:a16="http://schemas.microsoft.com/office/drawing/2014/main" id="{3D006AF1-888F-4216-9519-0DD4D851F55C}"/>
              </a:ext>
            </a:extLst>
          </p:cNvPr>
          <p:cNvSpPr txBox="1">
            <a:spLocks/>
          </p:cNvSpPr>
          <p:nvPr/>
        </p:nvSpPr>
        <p:spPr>
          <a:xfrm>
            <a:off x="838200" y="1825625"/>
            <a:ext cx="730513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sp>
        <p:nvSpPr>
          <p:cNvPr id="10" name="Rectangle 2">
            <a:extLst>
              <a:ext uri="{FF2B5EF4-FFF2-40B4-BE49-F238E27FC236}">
                <a16:creationId xmlns:a16="http://schemas.microsoft.com/office/drawing/2014/main" id="{D19C3C91-85C4-4395-9BB7-22327C4A050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464115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About me</a:t>
            </a:r>
          </a:p>
        </p:txBody>
      </p:sp>
      <p:sp>
        <p:nvSpPr>
          <p:cNvPr id="3" name="Content Placeholder 2"/>
          <p:cNvSpPr>
            <a:spLocks noGrp="1"/>
          </p:cNvSpPr>
          <p:nvPr>
            <p:ph sz="half" idx="1"/>
          </p:nvPr>
        </p:nvSpPr>
        <p:spPr>
          <a:xfrm>
            <a:off x="838199" y="1825625"/>
            <a:ext cx="5994365" cy="4351338"/>
          </a:xfrm>
        </p:spPr>
        <p:txBody>
          <a:bodyPr/>
          <a:lstStyle/>
          <a:p>
            <a:r>
              <a:rPr lang="en-GB" dirty="0"/>
              <a:t>I wasn’t keen on reading when I was young. </a:t>
            </a:r>
          </a:p>
          <a:p>
            <a:r>
              <a:rPr lang="en-GB" dirty="0"/>
              <a:t>My mum was worried about me because I didn’t do very well at school. </a:t>
            </a:r>
          </a:p>
          <a:p>
            <a:r>
              <a:rPr lang="en-GB" dirty="0"/>
              <a:t>She encouraged me to read about football in newspapers, magazines and books. </a:t>
            </a:r>
          </a:p>
          <a:p>
            <a:r>
              <a:rPr lang="en-GB" dirty="0"/>
              <a:t>Gradually I came to love books.</a:t>
            </a:r>
          </a:p>
        </p:txBody>
      </p:sp>
      <p:pic>
        <p:nvPicPr>
          <p:cNvPr id="5" name="Content Placeholder 4" descr="Picture (2).jpg"/>
          <p:cNvPicPr>
            <a:picLocks noGrp="1"/>
          </p:cNvPicPr>
          <p:nvPr>
            <p:ph sz="half" idx="2"/>
          </p:nvPr>
        </p:nvPicPr>
        <p:blipFill>
          <a:blip r:embed="rId2" cstate="print"/>
          <a:stretch>
            <a:fillRect/>
          </a:stretch>
        </p:blipFill>
        <p:spPr>
          <a:xfrm>
            <a:off x="7067456" y="1825625"/>
            <a:ext cx="4521235" cy="3380717"/>
          </a:xfrm>
          <a:prstGeom prst="rect">
            <a:avLst/>
          </a:prstGeom>
        </p:spPr>
      </p:pic>
    </p:spTree>
    <p:extLst>
      <p:ext uri="{BB962C8B-B14F-4D97-AF65-F5344CB8AC3E}">
        <p14:creationId xmlns:p14="http://schemas.microsoft.com/office/powerpoint/2010/main" val="2332174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444" y="312821"/>
            <a:ext cx="10790383" cy="1325563"/>
          </a:xfrm>
        </p:spPr>
        <p:txBody>
          <a:bodyPr/>
          <a:lstStyle/>
          <a:p>
            <a:r>
              <a:rPr lang="en-GB" b="1" dirty="0">
                <a:latin typeface="+mn-lt"/>
              </a:rPr>
              <a:t>How do you write about difficult true stories?</a:t>
            </a:r>
          </a:p>
        </p:txBody>
      </p:sp>
      <p:sp>
        <p:nvSpPr>
          <p:cNvPr id="3" name="Content Placeholder 2"/>
          <p:cNvSpPr>
            <a:spLocks noGrp="1"/>
          </p:cNvSpPr>
          <p:nvPr>
            <p:ph sz="half" idx="1"/>
          </p:nvPr>
        </p:nvSpPr>
        <p:spPr>
          <a:xfrm>
            <a:off x="921326" y="1779443"/>
            <a:ext cx="6023919" cy="4351338"/>
          </a:xfrm>
        </p:spPr>
        <p:txBody>
          <a:bodyPr>
            <a:normAutofit/>
          </a:bodyPr>
          <a:lstStyle/>
          <a:p>
            <a:r>
              <a:rPr lang="en-GB" i="1" dirty="0"/>
              <a:t>Stick absolutely to the facts</a:t>
            </a:r>
          </a:p>
          <a:p>
            <a:r>
              <a:rPr lang="en-GB" i="1" dirty="0"/>
              <a:t>Talk to those who have first hand experiences</a:t>
            </a:r>
          </a:p>
          <a:p>
            <a:r>
              <a:rPr lang="en-GB" i="1" dirty="0"/>
              <a:t>Visit the places you are describing</a:t>
            </a:r>
          </a:p>
          <a:p>
            <a:r>
              <a:rPr lang="en-GB" i="1" dirty="0"/>
              <a:t>Read documents </a:t>
            </a:r>
          </a:p>
          <a:p>
            <a:r>
              <a:rPr lang="en-GB" i="1" dirty="0"/>
              <a:t>Share your writing with experts</a:t>
            </a:r>
          </a:p>
          <a:p>
            <a:r>
              <a:rPr lang="en-GB" i="1" dirty="0"/>
              <a:t>Test your drafts on pupils to make sure they understand</a:t>
            </a:r>
          </a:p>
          <a:p>
            <a:endParaRPr lang="en-GB" dirty="0"/>
          </a:p>
          <a:p>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t="19894" b="19894"/>
          <a:stretch/>
        </p:blipFill>
        <p:spPr>
          <a:xfrm>
            <a:off x="7537622" y="1932718"/>
            <a:ext cx="4094205" cy="3286898"/>
          </a:xfrm>
          <a:prstGeom prst="rect">
            <a:avLst/>
          </a:prstGeom>
        </p:spPr>
      </p:pic>
    </p:spTree>
    <p:extLst>
      <p:ext uri="{BB962C8B-B14F-4D97-AF65-F5344CB8AC3E}">
        <p14:creationId xmlns:p14="http://schemas.microsoft.com/office/powerpoint/2010/main" val="1618891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A5AF-DE70-49E7-BFF9-55802D716CEC}"/>
              </a:ext>
            </a:extLst>
          </p:cNvPr>
          <p:cNvSpPr>
            <a:spLocks noGrp="1"/>
          </p:cNvSpPr>
          <p:nvPr>
            <p:ph type="title"/>
          </p:nvPr>
        </p:nvSpPr>
        <p:spPr>
          <a:xfrm>
            <a:off x="616025" y="356456"/>
            <a:ext cx="10515600" cy="1325563"/>
          </a:xfrm>
        </p:spPr>
        <p:txBody>
          <a:bodyPr/>
          <a:lstStyle/>
          <a:p>
            <a:r>
              <a:rPr lang="en-GB" b="1" i="1" dirty="0"/>
              <a:t>After the War – from Auschwitz to Ambleside</a:t>
            </a:r>
          </a:p>
        </p:txBody>
      </p:sp>
      <p:pic>
        <p:nvPicPr>
          <p:cNvPr id="7" name="Content Placeholder 6">
            <a:extLst>
              <a:ext uri="{FF2B5EF4-FFF2-40B4-BE49-F238E27FC236}">
                <a16:creationId xmlns:a16="http://schemas.microsoft.com/office/drawing/2014/main" id="{3A755048-C7C1-4171-85AE-435F5E47C30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p:blipFill>
        <p:spPr>
          <a:xfrm rot="420000">
            <a:off x="8871002" y="1573717"/>
            <a:ext cx="2829060" cy="4351338"/>
          </a:xfrm>
        </p:spPr>
      </p:pic>
      <p:sp>
        <p:nvSpPr>
          <p:cNvPr id="6" name="Content Placeholder 5">
            <a:extLst>
              <a:ext uri="{FF2B5EF4-FFF2-40B4-BE49-F238E27FC236}">
                <a16:creationId xmlns:a16="http://schemas.microsoft.com/office/drawing/2014/main" id="{95BD3A64-D503-426C-BED8-4CEA857AF156}"/>
              </a:ext>
            </a:extLst>
          </p:cNvPr>
          <p:cNvSpPr>
            <a:spLocks noGrp="1"/>
          </p:cNvSpPr>
          <p:nvPr>
            <p:ph sz="half" idx="1"/>
          </p:nvPr>
        </p:nvSpPr>
        <p:spPr>
          <a:xfrm>
            <a:off x="616025" y="1729888"/>
            <a:ext cx="8075393" cy="4351338"/>
          </a:xfrm>
        </p:spPr>
        <p:txBody>
          <a:bodyPr>
            <a:normAutofit lnSpcReduction="10000"/>
          </a:bodyPr>
          <a:lstStyle/>
          <a:p>
            <a:pPr marL="0" indent="0" fontAlgn="base">
              <a:buNone/>
            </a:pPr>
            <a:r>
              <a:rPr lang="en-GB" b="1" dirty="0"/>
              <a:t>Summer 1945. </a:t>
            </a:r>
            <a:r>
              <a:rPr lang="en-GB" dirty="0"/>
              <a:t>The Second World War is finally over and Yossi, Leo and Mordecai are among three hundred children who arrive in the English Lake District.</a:t>
            </a:r>
          </a:p>
          <a:p>
            <a:pPr marL="0" indent="0" fontAlgn="base">
              <a:buNone/>
            </a:pPr>
            <a:endParaRPr lang="en-GB" dirty="0"/>
          </a:p>
          <a:p>
            <a:pPr marL="0" indent="0" fontAlgn="base">
              <a:buNone/>
            </a:pPr>
            <a:r>
              <a:rPr lang="en-GB" dirty="0"/>
              <a:t>Having survived the horrors of the Nazi concentration camps, they’ve finally reached a place of safety and peace, where they can hopefully begin to recover.</a:t>
            </a:r>
          </a:p>
          <a:p>
            <a:pPr marL="0" indent="0" fontAlgn="base">
              <a:buNone/>
            </a:pPr>
            <a:endParaRPr lang="en-GB" dirty="0"/>
          </a:p>
          <a:p>
            <a:pPr marL="0" indent="0" fontAlgn="base">
              <a:buNone/>
            </a:pPr>
            <a:r>
              <a:rPr lang="en-GB" dirty="0"/>
              <a:t>Will life by the beautiful Lake Windermere be enough to bring hope back into all their lives?</a:t>
            </a:r>
          </a:p>
          <a:p>
            <a:endParaRPr lang="en-GB" dirty="0"/>
          </a:p>
        </p:txBody>
      </p:sp>
      <p:sp>
        <p:nvSpPr>
          <p:cNvPr id="9" name="Content Placeholder 2">
            <a:extLst>
              <a:ext uri="{FF2B5EF4-FFF2-40B4-BE49-F238E27FC236}">
                <a16:creationId xmlns:a16="http://schemas.microsoft.com/office/drawing/2014/main" id="{3D006AF1-888F-4216-9519-0DD4D851F55C}"/>
              </a:ext>
            </a:extLst>
          </p:cNvPr>
          <p:cNvSpPr txBox="1">
            <a:spLocks/>
          </p:cNvSpPr>
          <p:nvPr/>
        </p:nvSpPr>
        <p:spPr>
          <a:xfrm>
            <a:off x="838200" y="1825625"/>
            <a:ext cx="730513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sp>
        <p:nvSpPr>
          <p:cNvPr id="10" name="Rectangle 2">
            <a:extLst>
              <a:ext uri="{FF2B5EF4-FFF2-40B4-BE49-F238E27FC236}">
                <a16:creationId xmlns:a16="http://schemas.microsoft.com/office/drawing/2014/main" id="{D19C3C91-85C4-4395-9BB7-22327C4A050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44662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430973" y="1303971"/>
            <a:ext cx="8009924" cy="3965248"/>
          </a:xfrm>
        </p:spPr>
        <p:txBody>
          <a:bodyPr>
            <a:normAutofit/>
          </a:bodyPr>
          <a:lstStyle/>
          <a:p>
            <a:pPr algn="l" fontAlgn="base"/>
            <a:r>
              <a:rPr lang="en-GB" sz="2800" i="1" dirty="0">
                <a:latin typeface="+mn-lt"/>
              </a:rPr>
              <a:t>My family help me develop stories </a:t>
            </a:r>
            <a:br>
              <a:rPr lang="en-GB" sz="2800" i="1" dirty="0">
                <a:latin typeface="+mn-lt"/>
              </a:rPr>
            </a:br>
            <a:br>
              <a:rPr lang="en-GB" sz="2800" i="1" dirty="0">
                <a:latin typeface="+mn-lt"/>
              </a:rPr>
            </a:br>
            <a:r>
              <a:rPr lang="en-GB" sz="2800" i="1" dirty="0">
                <a:latin typeface="+mn-lt"/>
              </a:rPr>
              <a:t>My editor checks the story</a:t>
            </a:r>
            <a:br>
              <a:rPr lang="en-GB" sz="2800" i="1" dirty="0">
                <a:latin typeface="+mn-lt"/>
              </a:rPr>
            </a:br>
            <a:br>
              <a:rPr lang="en-GB" sz="2800" i="1" dirty="0">
                <a:latin typeface="+mn-lt"/>
              </a:rPr>
            </a:br>
            <a:r>
              <a:rPr lang="en-GB" sz="2800" i="1" dirty="0">
                <a:latin typeface="+mn-lt"/>
              </a:rPr>
              <a:t>And my pets help in lots of ways…</a:t>
            </a:r>
            <a:br>
              <a:rPr lang="en-GB" dirty="0"/>
            </a:br>
            <a:endParaRPr lang="en-GB"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330061" y="1238998"/>
            <a:ext cx="3091575" cy="2318681"/>
          </a:xfrm>
          <a:prstGeom prst="rect">
            <a:avLst/>
          </a:prstGeom>
        </p:spPr>
      </p:pic>
      <p:sp>
        <p:nvSpPr>
          <p:cNvPr id="7" name="TextBox 6"/>
          <p:cNvSpPr txBox="1"/>
          <p:nvPr/>
        </p:nvSpPr>
        <p:spPr>
          <a:xfrm>
            <a:off x="320137" y="469557"/>
            <a:ext cx="10569146" cy="769441"/>
          </a:xfrm>
          <a:prstGeom prst="rect">
            <a:avLst/>
          </a:prstGeom>
          <a:noFill/>
        </p:spPr>
        <p:txBody>
          <a:bodyPr wrap="square" rtlCol="0">
            <a:spAutoFit/>
          </a:bodyPr>
          <a:lstStyle/>
          <a:p>
            <a:r>
              <a:rPr lang="en-GB" sz="4400" b="1" dirty="0"/>
              <a:t>Does anyone help you write your books? </a:t>
            </a:r>
            <a:endParaRPr lang="en-GB" sz="4400" dirty="0"/>
          </a:p>
        </p:txBody>
      </p:sp>
      <p:pic>
        <p:nvPicPr>
          <p:cNvPr id="9" name="Picture 2">
            <a:extLst>
              <a:ext uri="{FF2B5EF4-FFF2-40B4-BE49-F238E27FC236}">
                <a16:creationId xmlns:a16="http://schemas.microsoft.com/office/drawing/2014/main" id="{2F897713-4311-4B89-A50A-7D107918F2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6515" r="6515"/>
          <a:stretch/>
        </p:blipFill>
        <p:spPr bwMode="auto">
          <a:xfrm rot="5400000">
            <a:off x="8532742" y="3487859"/>
            <a:ext cx="2686212" cy="3114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847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A5AF-DE70-49E7-BFF9-55802D716CEC}"/>
              </a:ext>
            </a:extLst>
          </p:cNvPr>
          <p:cNvSpPr>
            <a:spLocks noGrp="1"/>
          </p:cNvSpPr>
          <p:nvPr>
            <p:ph type="title"/>
          </p:nvPr>
        </p:nvSpPr>
        <p:spPr>
          <a:xfrm>
            <a:off x="376382" y="176821"/>
            <a:ext cx="10515600" cy="1325563"/>
          </a:xfrm>
        </p:spPr>
        <p:txBody>
          <a:bodyPr/>
          <a:lstStyle/>
          <a:p>
            <a:r>
              <a:rPr lang="en-GB" b="1" i="1" dirty="0"/>
              <a:t>Resist </a:t>
            </a:r>
          </a:p>
        </p:txBody>
      </p:sp>
      <p:sp>
        <p:nvSpPr>
          <p:cNvPr id="6" name="Content Placeholder 5">
            <a:extLst>
              <a:ext uri="{FF2B5EF4-FFF2-40B4-BE49-F238E27FC236}">
                <a16:creationId xmlns:a16="http://schemas.microsoft.com/office/drawing/2014/main" id="{95BD3A64-D503-426C-BED8-4CEA857AF156}"/>
              </a:ext>
            </a:extLst>
          </p:cNvPr>
          <p:cNvSpPr>
            <a:spLocks noGrp="1"/>
          </p:cNvSpPr>
          <p:nvPr>
            <p:ph sz="half" idx="1"/>
          </p:nvPr>
        </p:nvSpPr>
        <p:spPr>
          <a:xfrm>
            <a:off x="376382" y="1499241"/>
            <a:ext cx="8111837" cy="4643727"/>
          </a:xfrm>
        </p:spPr>
        <p:txBody>
          <a:bodyPr>
            <a:normAutofit lnSpcReduction="10000"/>
          </a:bodyPr>
          <a:lstStyle/>
          <a:p>
            <a:pPr marL="0" indent="0" algn="l" fontAlgn="base">
              <a:buNone/>
            </a:pPr>
            <a:r>
              <a:rPr lang="en-GB" dirty="0"/>
              <a:t>Shines a light on the incredible Dutch resistance, in a Second World War story inspired by the childhood of Hollywood legend Audrey Hepburn.</a:t>
            </a:r>
          </a:p>
          <a:p>
            <a:pPr marL="0" indent="0" algn="l" fontAlgn="base">
              <a:buNone/>
            </a:pPr>
            <a:endParaRPr lang="en-GB" dirty="0"/>
          </a:p>
          <a:p>
            <a:pPr marL="0" indent="0" algn="l" fontAlgn="base">
              <a:buNone/>
            </a:pPr>
            <a:r>
              <a:rPr lang="en-GB" dirty="0"/>
              <a:t>Life in Nazi-occupied Netherlands is fraught with little to eat and the constant threat of arrest and enslavement.</a:t>
            </a:r>
          </a:p>
          <a:p>
            <a:pPr marL="0" indent="0" algn="l" fontAlgn="base">
              <a:buNone/>
            </a:pPr>
            <a:endParaRPr lang="en-GB" dirty="0"/>
          </a:p>
          <a:p>
            <a:pPr marL="0" indent="0" algn="l" fontAlgn="base">
              <a:buNone/>
            </a:pPr>
            <a:r>
              <a:rPr lang="en-GB" dirty="0"/>
              <a:t>Edda is determined to help the Dutch people fight back. But what can a teenage girl do and how much risk is she willing to take?</a:t>
            </a:r>
          </a:p>
          <a:p>
            <a:endParaRPr lang="en-GB" dirty="0"/>
          </a:p>
        </p:txBody>
      </p:sp>
      <p:sp>
        <p:nvSpPr>
          <p:cNvPr id="9" name="Content Placeholder 2">
            <a:extLst>
              <a:ext uri="{FF2B5EF4-FFF2-40B4-BE49-F238E27FC236}">
                <a16:creationId xmlns:a16="http://schemas.microsoft.com/office/drawing/2014/main" id="{3D006AF1-888F-4216-9519-0DD4D851F55C}"/>
              </a:ext>
            </a:extLst>
          </p:cNvPr>
          <p:cNvSpPr txBox="1">
            <a:spLocks/>
          </p:cNvSpPr>
          <p:nvPr/>
        </p:nvSpPr>
        <p:spPr>
          <a:xfrm>
            <a:off x="838200" y="1825625"/>
            <a:ext cx="730513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sp>
        <p:nvSpPr>
          <p:cNvPr id="10" name="Rectangle 2">
            <a:extLst>
              <a:ext uri="{FF2B5EF4-FFF2-40B4-BE49-F238E27FC236}">
                <a16:creationId xmlns:a16="http://schemas.microsoft.com/office/drawing/2014/main" id="{D19C3C91-85C4-4395-9BB7-22327C4A050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3">
            <a:extLst>
              <a:ext uri="{FF2B5EF4-FFF2-40B4-BE49-F238E27FC236}">
                <a16:creationId xmlns:a16="http://schemas.microsoft.com/office/drawing/2014/main" id="{AC08402F-897A-9352-306E-0186441CC9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420000">
            <a:off x="8858717" y="1261214"/>
            <a:ext cx="2850458" cy="4335570"/>
          </a:xfrm>
          <a:prstGeom prst="rect">
            <a:avLst/>
          </a:prstGeom>
        </p:spPr>
      </p:pic>
    </p:spTree>
    <p:extLst>
      <p:ext uri="{BB962C8B-B14F-4D97-AF65-F5344CB8AC3E}">
        <p14:creationId xmlns:p14="http://schemas.microsoft.com/office/powerpoint/2010/main" val="4262688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About my favourite things</a:t>
            </a:r>
          </a:p>
        </p:txBody>
      </p:sp>
      <p:sp>
        <p:nvSpPr>
          <p:cNvPr id="3" name="Content Placeholder 2"/>
          <p:cNvSpPr>
            <a:spLocks noGrp="1"/>
          </p:cNvSpPr>
          <p:nvPr>
            <p:ph sz="half" idx="1"/>
          </p:nvPr>
        </p:nvSpPr>
        <p:spPr>
          <a:xfrm>
            <a:off x="838200" y="1603951"/>
            <a:ext cx="6096000" cy="4746625"/>
          </a:xfrm>
        </p:spPr>
        <p:txBody>
          <a:bodyPr>
            <a:normAutofit fontScale="85000" lnSpcReduction="20000"/>
          </a:bodyPr>
          <a:lstStyle/>
          <a:p>
            <a:pPr fontAlgn="base"/>
            <a:r>
              <a:rPr lang="en-GB" sz="3000" b="1" dirty="0"/>
              <a:t>Favourite team:</a:t>
            </a:r>
            <a:r>
              <a:rPr lang="en-GB" sz="3000" dirty="0"/>
              <a:t> Leeds United</a:t>
            </a:r>
          </a:p>
          <a:p>
            <a:pPr fontAlgn="base"/>
            <a:r>
              <a:rPr lang="en-GB" sz="3000" b="1" dirty="0"/>
              <a:t>Favourite stadium visited:</a:t>
            </a:r>
            <a:r>
              <a:rPr lang="en-GB" sz="3000" dirty="0"/>
              <a:t> Elland Road, Leeds (but also </a:t>
            </a:r>
            <a:r>
              <a:rPr lang="en-GB" sz="3000" dirty="0" err="1"/>
              <a:t>Bernabeu</a:t>
            </a:r>
            <a:r>
              <a:rPr lang="en-GB" sz="3000" dirty="0"/>
              <a:t>, Spain and Hearts of Oak, Ghana)</a:t>
            </a:r>
          </a:p>
          <a:p>
            <a:pPr fontAlgn="base"/>
            <a:r>
              <a:rPr lang="en-GB" sz="3000" b="1" dirty="0"/>
              <a:t>Favourite player (ever):</a:t>
            </a:r>
            <a:r>
              <a:rPr lang="en-GB" sz="3000" dirty="0"/>
              <a:t> Lucas </a:t>
            </a:r>
            <a:r>
              <a:rPr lang="en-GB" sz="3000" dirty="0" err="1"/>
              <a:t>Radebe</a:t>
            </a:r>
            <a:r>
              <a:rPr lang="en-GB" sz="3000" dirty="0"/>
              <a:t>, Leeds</a:t>
            </a:r>
          </a:p>
          <a:p>
            <a:pPr fontAlgn="base"/>
            <a:r>
              <a:rPr lang="en-GB" sz="3000" b="1" dirty="0"/>
              <a:t>Favourite football magazine:</a:t>
            </a:r>
            <a:r>
              <a:rPr lang="en-GB" sz="3000" dirty="0"/>
              <a:t> </a:t>
            </a:r>
            <a:r>
              <a:rPr lang="en-GB" sz="3000" i="1" dirty="0"/>
              <a:t>World Soccer</a:t>
            </a:r>
            <a:endParaRPr lang="en-GB" sz="3000" dirty="0"/>
          </a:p>
          <a:p>
            <a:pPr fontAlgn="base"/>
            <a:r>
              <a:rPr lang="en-GB" sz="3000" b="1" dirty="0"/>
              <a:t>Favourite football book: </a:t>
            </a:r>
            <a:r>
              <a:rPr lang="en-GB" sz="3000" i="1" dirty="0"/>
              <a:t>Keeper</a:t>
            </a:r>
            <a:r>
              <a:rPr lang="en-GB" sz="3000" dirty="0"/>
              <a:t> by Mal </a:t>
            </a:r>
            <a:r>
              <a:rPr lang="en-GB" sz="3000" dirty="0" err="1"/>
              <a:t>Peet</a:t>
            </a:r>
            <a:endParaRPr lang="en-GB" sz="3000" dirty="0"/>
          </a:p>
          <a:p>
            <a:pPr fontAlgn="base"/>
            <a:r>
              <a:rPr lang="en-GB" sz="3000" b="1" dirty="0"/>
              <a:t>Food:</a:t>
            </a:r>
            <a:r>
              <a:rPr lang="en-GB" sz="3000" dirty="0"/>
              <a:t> Fair Trade chocolate</a:t>
            </a:r>
          </a:p>
          <a:p>
            <a:pPr fontAlgn="base"/>
            <a:r>
              <a:rPr lang="en-GB" sz="3000" b="1" dirty="0"/>
              <a:t>Country:</a:t>
            </a:r>
            <a:r>
              <a:rPr lang="en-GB" sz="3000" dirty="0"/>
              <a:t> Norway</a:t>
            </a:r>
          </a:p>
          <a:p>
            <a:pPr fontAlgn="base"/>
            <a:r>
              <a:rPr lang="en-GB" sz="3000" b="1" dirty="0"/>
              <a:t>Drink: </a:t>
            </a:r>
            <a:r>
              <a:rPr lang="en-GB" sz="3000" dirty="0"/>
              <a:t>Yorkshire tea</a:t>
            </a:r>
          </a:p>
          <a:p>
            <a:endParaRPr lang="en-GB"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56672" y="1690688"/>
            <a:ext cx="3797128" cy="4086740"/>
          </a:xfrm>
        </p:spPr>
      </p:pic>
    </p:spTree>
    <p:extLst>
      <p:ext uri="{BB962C8B-B14F-4D97-AF65-F5344CB8AC3E}">
        <p14:creationId xmlns:p14="http://schemas.microsoft.com/office/powerpoint/2010/main" val="95209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107" y="365125"/>
            <a:ext cx="11229173" cy="1325563"/>
          </a:xfrm>
        </p:spPr>
        <p:txBody>
          <a:bodyPr>
            <a:normAutofit/>
          </a:bodyPr>
          <a:lstStyle/>
          <a:p>
            <a:r>
              <a:rPr lang="en-GB" b="1" dirty="0"/>
              <a:t>Visit www.tompalmer.co.uk </a:t>
            </a:r>
          </a:p>
        </p:txBody>
      </p:sp>
      <p:sp>
        <p:nvSpPr>
          <p:cNvPr id="3" name="Content Placeholder 2"/>
          <p:cNvSpPr>
            <a:spLocks noGrp="1"/>
          </p:cNvSpPr>
          <p:nvPr>
            <p:ph sz="half" idx="1"/>
          </p:nvPr>
        </p:nvSpPr>
        <p:spPr>
          <a:xfrm>
            <a:off x="539097" y="1825625"/>
            <a:ext cx="6489776" cy="4351338"/>
          </a:xfrm>
        </p:spPr>
        <p:txBody>
          <a:bodyPr/>
          <a:lstStyle/>
          <a:p>
            <a:r>
              <a:rPr lang="en-GB" dirty="0"/>
              <a:t>Read free chapters</a:t>
            </a:r>
          </a:p>
          <a:p>
            <a:r>
              <a:rPr lang="en-GB" dirty="0"/>
              <a:t>Watch videos of Tom reading from his books or on his research trips</a:t>
            </a:r>
          </a:p>
          <a:p>
            <a:r>
              <a:rPr lang="en-GB" dirty="0"/>
              <a:t>Try Reading Quizzes</a:t>
            </a:r>
          </a:p>
          <a:p>
            <a:r>
              <a:rPr lang="en-GB" dirty="0"/>
              <a:t>Listen to podcasts</a:t>
            </a:r>
          </a:p>
          <a:p>
            <a:r>
              <a:rPr lang="en-GB" dirty="0"/>
              <a:t>Find out more about the characters in my books</a:t>
            </a:r>
          </a:p>
          <a:p>
            <a:endParaRPr lang="en-GB" dirty="0"/>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1735" b="10169"/>
          <a:stretch/>
        </p:blipFill>
        <p:spPr>
          <a:xfrm>
            <a:off x="9230525" y="5064237"/>
            <a:ext cx="2568368" cy="1614131"/>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1881" y="1488815"/>
            <a:ext cx="4657012" cy="3258798"/>
          </a:xfrm>
          <a:prstGeom prst="rect">
            <a:avLst/>
          </a:prstGeom>
        </p:spPr>
      </p:pic>
    </p:spTree>
    <p:extLst>
      <p:ext uri="{BB962C8B-B14F-4D97-AF65-F5344CB8AC3E}">
        <p14:creationId xmlns:p14="http://schemas.microsoft.com/office/powerpoint/2010/main" val="1423472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About my books</a:t>
            </a:r>
          </a:p>
        </p:txBody>
      </p:sp>
      <p:sp>
        <p:nvSpPr>
          <p:cNvPr id="3" name="Content Placeholder 2"/>
          <p:cNvSpPr>
            <a:spLocks noGrp="1"/>
          </p:cNvSpPr>
          <p:nvPr>
            <p:ph sz="half" idx="1"/>
          </p:nvPr>
        </p:nvSpPr>
        <p:spPr>
          <a:xfrm>
            <a:off x="838200" y="1825625"/>
            <a:ext cx="5257800" cy="4351338"/>
          </a:xfrm>
        </p:spPr>
        <p:txBody>
          <a:bodyPr/>
          <a:lstStyle/>
          <a:p>
            <a:r>
              <a:rPr lang="en-GB" dirty="0"/>
              <a:t>I have written 60 books for children</a:t>
            </a:r>
          </a:p>
          <a:p>
            <a:r>
              <a:rPr lang="en-GB" dirty="0"/>
              <a:t>My books have been translated into 12 languages</a:t>
            </a:r>
          </a:p>
          <a:p>
            <a:r>
              <a:rPr lang="en-GB" dirty="0"/>
              <a:t>I have sold over 1,000,000 books</a:t>
            </a:r>
          </a:p>
          <a:p>
            <a:r>
              <a:rPr lang="en-GB" dirty="0"/>
              <a:t>I am not a millionaire!  I live in a terraced house and drive a second-hand Honda Civic.</a:t>
            </a:r>
          </a:p>
          <a:p>
            <a:endParaRPr lang="en-GB" dirty="0"/>
          </a:p>
          <a:p>
            <a:endParaRPr lang="en-GB" dirty="0"/>
          </a:p>
        </p:txBody>
      </p:sp>
      <p:pic>
        <p:nvPicPr>
          <p:cNvPr id="7" name="Picture 6">
            <a:extLst>
              <a:ext uri="{FF2B5EF4-FFF2-40B4-BE49-F238E27FC236}">
                <a16:creationId xmlns:a16="http://schemas.microsoft.com/office/drawing/2014/main" id="{4BDEEA32-6836-42CB-90C3-8F4D89789992}"/>
              </a:ext>
            </a:extLst>
          </p:cNvPr>
          <p:cNvPicPr>
            <a:picLocks noChangeAspect="1"/>
          </p:cNvPicPr>
          <p:nvPr/>
        </p:nvPicPr>
        <p:blipFill rotWithShape="1">
          <a:blip r:embed="rId2">
            <a:extLst>
              <a:ext uri="{28A0092B-C50C-407E-A947-70E740481C1C}">
                <a14:useLocalDpi xmlns:a14="http://schemas.microsoft.com/office/drawing/2010/main" val="0"/>
              </a:ext>
            </a:extLst>
          </a:blip>
          <a:srcRect r="16096"/>
          <a:stretch/>
        </p:blipFill>
        <p:spPr>
          <a:xfrm>
            <a:off x="6545176" y="2056722"/>
            <a:ext cx="4954097" cy="2744555"/>
          </a:xfrm>
          <a:prstGeom prst="rect">
            <a:avLst/>
          </a:prstGeom>
        </p:spPr>
      </p:pic>
    </p:spTree>
    <p:extLst>
      <p:ext uri="{BB962C8B-B14F-4D97-AF65-F5344CB8AC3E}">
        <p14:creationId xmlns:p14="http://schemas.microsoft.com/office/powerpoint/2010/main" val="305622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BE33-0F06-4613-96AD-F2A791DF334E}"/>
              </a:ext>
            </a:extLst>
          </p:cNvPr>
          <p:cNvSpPr>
            <a:spLocks noGrp="1"/>
          </p:cNvSpPr>
          <p:nvPr>
            <p:ph type="title"/>
          </p:nvPr>
        </p:nvSpPr>
        <p:spPr/>
        <p:txBody>
          <a:bodyPr>
            <a:normAutofit/>
          </a:bodyPr>
          <a:lstStyle/>
          <a:p>
            <a:r>
              <a:rPr lang="en-GB" b="1" dirty="0">
                <a:latin typeface="+mn-lt"/>
                <a:ea typeface="+mn-ea"/>
                <a:cs typeface="+mn-cs"/>
              </a:rPr>
              <a:t>What are you writing now?</a:t>
            </a:r>
          </a:p>
        </p:txBody>
      </p:sp>
      <p:sp>
        <p:nvSpPr>
          <p:cNvPr id="3" name="Content Placeholder 2">
            <a:extLst>
              <a:ext uri="{FF2B5EF4-FFF2-40B4-BE49-F238E27FC236}">
                <a16:creationId xmlns:a16="http://schemas.microsoft.com/office/drawing/2014/main" id="{DD41430E-5640-480C-9FA2-042D669801F0}"/>
              </a:ext>
            </a:extLst>
          </p:cNvPr>
          <p:cNvSpPr>
            <a:spLocks noGrp="1"/>
          </p:cNvSpPr>
          <p:nvPr>
            <p:ph sz="half" idx="1"/>
          </p:nvPr>
        </p:nvSpPr>
        <p:spPr>
          <a:xfrm>
            <a:off x="838200" y="1484851"/>
            <a:ext cx="7022284" cy="4692112"/>
          </a:xfrm>
        </p:spPr>
        <p:txBody>
          <a:bodyPr>
            <a:noAutofit/>
          </a:bodyPr>
          <a:lstStyle/>
          <a:p>
            <a:pPr marL="0" indent="0">
              <a:buNone/>
            </a:pPr>
            <a:r>
              <a:rPr lang="en-GB" i="1" dirty="0"/>
              <a:t>At the moment I am writing about Rocky and her brother Roy of the Rovers.</a:t>
            </a:r>
          </a:p>
          <a:p>
            <a:pPr marL="0" indent="0">
              <a:buNone/>
            </a:pPr>
            <a:endParaRPr lang="en-GB" i="1" dirty="0"/>
          </a:p>
          <a:p>
            <a:pPr marL="0" indent="0">
              <a:buNone/>
            </a:pPr>
            <a:r>
              <a:rPr lang="en-GB" i="1" dirty="0"/>
              <a:t>Rocky is one of my favourite characters to write as I never know what she is going to do next.</a:t>
            </a:r>
          </a:p>
          <a:p>
            <a:pPr marL="0" indent="0">
              <a:buNone/>
            </a:pPr>
            <a:endParaRPr lang="en-GB" i="1" dirty="0"/>
          </a:p>
          <a:p>
            <a:pPr marL="0" indent="0">
              <a:buNone/>
            </a:pPr>
            <a:r>
              <a:rPr lang="en-GB" i="1" dirty="0"/>
              <a:t>And my next book to be published in 2024 is Angel of Grasmere – my third children’s book et in the Lake District. </a:t>
            </a:r>
          </a:p>
        </p:txBody>
      </p:sp>
      <p:pic>
        <p:nvPicPr>
          <p:cNvPr id="1026" name="Picture 2" descr="https://pbs.twimg.com/media/DjCrdZlW0AA6ulc.jpg">
            <a:extLst>
              <a:ext uri="{FF2B5EF4-FFF2-40B4-BE49-F238E27FC236}">
                <a16:creationId xmlns:a16="http://schemas.microsoft.com/office/drawing/2014/main" id="{406E3A85-31A0-4700-A609-BC4E4CE73DB5}"/>
              </a:ext>
            </a:extLst>
          </p:cNvPr>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4128" t="8263" b="6012"/>
          <a:stretch/>
        </p:blipFill>
        <p:spPr bwMode="auto">
          <a:xfrm>
            <a:off x="8816068" y="568325"/>
            <a:ext cx="2459502" cy="32987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C0EFED1-B060-468B-9D4D-AEF5A39B1A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0000">
            <a:off x="9633948" y="3198138"/>
            <a:ext cx="2057995" cy="3179379"/>
          </a:xfrm>
          <a:prstGeom prst="rect">
            <a:avLst/>
          </a:prstGeom>
        </p:spPr>
      </p:pic>
    </p:spTree>
    <p:extLst>
      <p:ext uri="{BB962C8B-B14F-4D97-AF65-F5344CB8AC3E}">
        <p14:creationId xmlns:p14="http://schemas.microsoft.com/office/powerpoint/2010/main" val="4166483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B8DD3-7930-E481-3DE6-161B91AC42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6FF399-9C05-2D36-D93D-D784A77A7433}"/>
              </a:ext>
            </a:extLst>
          </p:cNvPr>
          <p:cNvSpPr>
            <a:spLocks noGrp="1"/>
          </p:cNvSpPr>
          <p:nvPr>
            <p:ph type="title"/>
          </p:nvPr>
        </p:nvSpPr>
        <p:spPr>
          <a:xfrm>
            <a:off x="376382" y="176821"/>
            <a:ext cx="10515600" cy="1325563"/>
          </a:xfrm>
        </p:spPr>
        <p:txBody>
          <a:bodyPr/>
          <a:lstStyle/>
          <a:p>
            <a:r>
              <a:rPr lang="en-GB" b="1" i="1" dirty="0"/>
              <a:t>Angel of Grasmere out May 2024</a:t>
            </a:r>
          </a:p>
        </p:txBody>
      </p:sp>
      <p:sp>
        <p:nvSpPr>
          <p:cNvPr id="6" name="Content Placeholder 5">
            <a:extLst>
              <a:ext uri="{FF2B5EF4-FFF2-40B4-BE49-F238E27FC236}">
                <a16:creationId xmlns:a16="http://schemas.microsoft.com/office/drawing/2014/main" id="{12DB75F3-59AD-250F-E509-9FCE4A89325A}"/>
              </a:ext>
            </a:extLst>
          </p:cNvPr>
          <p:cNvSpPr>
            <a:spLocks noGrp="1"/>
          </p:cNvSpPr>
          <p:nvPr>
            <p:ph sz="half" idx="1"/>
          </p:nvPr>
        </p:nvSpPr>
        <p:spPr>
          <a:xfrm>
            <a:off x="376382" y="1499241"/>
            <a:ext cx="8111837" cy="4643727"/>
          </a:xfrm>
        </p:spPr>
        <p:txBody>
          <a:bodyPr>
            <a:normAutofit/>
          </a:bodyPr>
          <a:lstStyle/>
          <a:p>
            <a:r>
              <a:rPr lang="en-GB" dirty="0"/>
              <a:t>Tarn </a:t>
            </a:r>
            <a:r>
              <a:rPr lang="en-GB" dirty="0" err="1"/>
              <a:t>Fothergill</a:t>
            </a:r>
            <a:r>
              <a:rPr lang="en-GB" dirty="0"/>
              <a:t> is struggling to come to terms with the loss of her beloved brother in the chaos of the British retreat at Dunkirk.</a:t>
            </a:r>
          </a:p>
          <a:p>
            <a:endParaRPr lang="en-GB" dirty="0"/>
          </a:p>
          <a:p>
            <a:r>
              <a:rPr lang="en-GB" dirty="0"/>
              <a:t>She and her friends explore the fells on the look out for the Nazi invasion of their Lakeland homes</a:t>
            </a:r>
          </a:p>
          <a:p>
            <a:endParaRPr lang="en-GB" dirty="0"/>
          </a:p>
          <a:p>
            <a:r>
              <a:rPr lang="en-GB" dirty="0"/>
              <a:t>In the midst of the darkness the villagers are receiving anonymous acts of kindness – could there really be an Angel of Grasmere?</a:t>
            </a:r>
          </a:p>
          <a:p>
            <a:endParaRPr lang="en-GB" dirty="0"/>
          </a:p>
        </p:txBody>
      </p:sp>
      <p:sp>
        <p:nvSpPr>
          <p:cNvPr id="9" name="Content Placeholder 2">
            <a:extLst>
              <a:ext uri="{FF2B5EF4-FFF2-40B4-BE49-F238E27FC236}">
                <a16:creationId xmlns:a16="http://schemas.microsoft.com/office/drawing/2014/main" id="{CAC2FCF5-F8CA-1A3A-A652-0609CBE8F5CC}"/>
              </a:ext>
            </a:extLst>
          </p:cNvPr>
          <p:cNvSpPr txBox="1">
            <a:spLocks/>
          </p:cNvSpPr>
          <p:nvPr/>
        </p:nvSpPr>
        <p:spPr>
          <a:xfrm>
            <a:off x="838200" y="1825625"/>
            <a:ext cx="730513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sp>
        <p:nvSpPr>
          <p:cNvPr id="10" name="Rectangle 2">
            <a:extLst>
              <a:ext uri="{FF2B5EF4-FFF2-40B4-BE49-F238E27FC236}">
                <a16:creationId xmlns:a16="http://schemas.microsoft.com/office/drawing/2014/main" id="{38D3555D-62E5-DF73-F012-DC7A19084A2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3">
            <a:extLst>
              <a:ext uri="{FF2B5EF4-FFF2-40B4-BE49-F238E27FC236}">
                <a16:creationId xmlns:a16="http://schemas.microsoft.com/office/drawing/2014/main" id="{CBD6466C-D979-BA33-A6F4-0D97DCF2CD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420000">
            <a:off x="8741116" y="1437382"/>
            <a:ext cx="2794959" cy="4335570"/>
          </a:xfrm>
          <a:prstGeom prst="rect">
            <a:avLst/>
          </a:prstGeom>
        </p:spPr>
      </p:pic>
      <p:sp>
        <p:nvSpPr>
          <p:cNvPr id="13" name="Star: 32 Points 12">
            <a:extLst>
              <a:ext uri="{FF2B5EF4-FFF2-40B4-BE49-F238E27FC236}">
                <a16:creationId xmlns:a16="http://schemas.microsoft.com/office/drawing/2014/main" id="{DA8A7593-4411-D54B-9254-5E7B2132E481}"/>
              </a:ext>
            </a:extLst>
          </p:cNvPr>
          <p:cNvSpPr/>
          <p:nvPr/>
        </p:nvSpPr>
        <p:spPr>
          <a:xfrm rot="817715">
            <a:off x="10663304" y="641615"/>
            <a:ext cx="1338209" cy="1283230"/>
          </a:xfrm>
          <a:prstGeom prst="star32">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NEW</a:t>
            </a:r>
            <a:endParaRPr lang="en-GB" dirty="0">
              <a:solidFill>
                <a:schemeClr val="bg1"/>
              </a:solidFill>
            </a:endParaRPr>
          </a:p>
        </p:txBody>
      </p:sp>
    </p:spTree>
    <p:extLst>
      <p:ext uri="{BB962C8B-B14F-4D97-AF65-F5344CB8AC3E}">
        <p14:creationId xmlns:p14="http://schemas.microsoft.com/office/powerpoint/2010/main" val="2079189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10846" y="413947"/>
            <a:ext cx="9926594" cy="769441"/>
          </a:xfrm>
          <a:prstGeom prst="rect">
            <a:avLst/>
          </a:prstGeom>
          <a:noFill/>
        </p:spPr>
        <p:txBody>
          <a:bodyPr wrap="square" rtlCol="0">
            <a:spAutoFit/>
          </a:bodyPr>
          <a:lstStyle/>
          <a:p>
            <a:r>
              <a:rPr lang="en-GB" sz="4400" b="1" dirty="0"/>
              <a:t>How long does it take to write a book?</a:t>
            </a:r>
            <a:endParaRPr lang="en-GB" sz="4400" dirty="0"/>
          </a:p>
        </p:txBody>
      </p:sp>
      <p:sp>
        <p:nvSpPr>
          <p:cNvPr id="9" name="Content Placeholder 2">
            <a:extLst>
              <a:ext uri="{FF2B5EF4-FFF2-40B4-BE49-F238E27FC236}">
                <a16:creationId xmlns:a16="http://schemas.microsoft.com/office/drawing/2014/main" id="{15A38FE3-6681-2D81-1417-0FD915F73F74}"/>
              </a:ext>
            </a:extLst>
          </p:cNvPr>
          <p:cNvSpPr>
            <a:spLocks noGrp="1"/>
          </p:cNvSpPr>
          <p:nvPr>
            <p:ph sz="half" idx="1"/>
          </p:nvPr>
        </p:nvSpPr>
        <p:spPr>
          <a:xfrm>
            <a:off x="602682" y="1901195"/>
            <a:ext cx="11119513" cy="2652332"/>
          </a:xfrm>
        </p:spPr>
        <p:txBody>
          <a:bodyPr>
            <a:normAutofit/>
          </a:bodyPr>
          <a:lstStyle/>
          <a:p>
            <a:pPr marL="0" indent="0">
              <a:buNone/>
            </a:pPr>
            <a:r>
              <a:rPr lang="en-GB" sz="2800" i="1" dirty="0">
                <a:latin typeface="+mn-lt"/>
                <a:ea typeface="+mn-ea"/>
                <a:cs typeface="+mn-cs"/>
              </a:rPr>
              <a:t>Short books like Football Academy take a month.</a:t>
            </a:r>
            <a:br>
              <a:rPr lang="en-GB" sz="2800" i="1" dirty="0">
                <a:latin typeface="+mn-lt"/>
                <a:ea typeface="+mn-ea"/>
                <a:cs typeface="+mn-cs"/>
              </a:rPr>
            </a:br>
            <a:br>
              <a:rPr lang="en-GB" sz="2800" i="1" dirty="0">
                <a:latin typeface="+mn-lt"/>
                <a:ea typeface="+mn-ea"/>
                <a:cs typeface="+mn-cs"/>
              </a:rPr>
            </a:br>
            <a:r>
              <a:rPr lang="en-GB" sz="2800" i="1" dirty="0">
                <a:latin typeface="+mn-lt"/>
                <a:ea typeface="+mn-ea"/>
                <a:cs typeface="+mn-cs"/>
              </a:rPr>
              <a:t>Longer Foul Play books take four to five months. </a:t>
            </a:r>
            <a:br>
              <a:rPr lang="en-GB" sz="2800" i="1" dirty="0">
                <a:latin typeface="+mn-lt"/>
                <a:ea typeface="+mn-ea"/>
                <a:cs typeface="+mn-cs"/>
              </a:rPr>
            </a:br>
            <a:r>
              <a:rPr lang="en-GB" sz="2800" i="1" dirty="0">
                <a:latin typeface="+mn-lt"/>
                <a:ea typeface="+mn-ea"/>
                <a:cs typeface="+mn-cs"/>
              </a:rPr>
              <a:t> </a:t>
            </a:r>
            <a:br>
              <a:rPr lang="en-GB" sz="2800" i="1" dirty="0">
                <a:latin typeface="+mn-lt"/>
                <a:ea typeface="+mn-ea"/>
                <a:cs typeface="+mn-cs"/>
              </a:rPr>
            </a:br>
            <a:r>
              <a:rPr lang="en-GB" sz="2800" i="1" dirty="0">
                <a:latin typeface="+mn-lt"/>
                <a:ea typeface="+mn-ea"/>
                <a:cs typeface="+mn-cs"/>
              </a:rPr>
              <a:t>Historical books take six or more months to research and write.</a:t>
            </a:r>
            <a:br>
              <a:rPr lang="en-GB" sz="2800" dirty="0">
                <a:latin typeface="+mn-lt"/>
                <a:ea typeface="+mn-ea"/>
                <a:cs typeface="+mn-cs"/>
              </a:rPr>
            </a:br>
            <a:endParaRPr lang="en-GB" dirty="0"/>
          </a:p>
        </p:txBody>
      </p:sp>
      <p:pic>
        <p:nvPicPr>
          <p:cNvPr id="2" name="Picture 1">
            <a:extLst>
              <a:ext uri="{FF2B5EF4-FFF2-40B4-BE49-F238E27FC236}">
                <a16:creationId xmlns:a16="http://schemas.microsoft.com/office/drawing/2014/main" id="{2477ACF6-9B80-A281-6EC5-52B6276F7BE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3218" y="4916237"/>
            <a:ext cx="10244962" cy="1410238"/>
          </a:xfrm>
          <a:prstGeom prst="rect">
            <a:avLst/>
          </a:prstGeom>
        </p:spPr>
      </p:pic>
      <p:pic>
        <p:nvPicPr>
          <p:cNvPr id="3" name="Picture 2">
            <a:extLst>
              <a:ext uri="{FF2B5EF4-FFF2-40B4-BE49-F238E27FC236}">
                <a16:creationId xmlns:a16="http://schemas.microsoft.com/office/drawing/2014/main" id="{134820D7-D3F2-9FCD-C4F6-6ABA76F4E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3" y="4915275"/>
            <a:ext cx="924745" cy="1411200"/>
          </a:xfrm>
          <a:prstGeom prst="rect">
            <a:avLst/>
          </a:prstGeom>
        </p:spPr>
      </p:pic>
      <p:pic>
        <p:nvPicPr>
          <p:cNvPr id="4" name="Picture 3">
            <a:extLst>
              <a:ext uri="{FF2B5EF4-FFF2-40B4-BE49-F238E27FC236}">
                <a16:creationId xmlns:a16="http://schemas.microsoft.com/office/drawing/2014/main" id="{7D8CA10C-0CF8-F776-6290-39CBB8E050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8261" y="4915275"/>
            <a:ext cx="912242" cy="1411200"/>
          </a:xfrm>
          <a:prstGeom prst="rect">
            <a:avLst/>
          </a:prstGeom>
        </p:spPr>
      </p:pic>
      <p:pic>
        <p:nvPicPr>
          <p:cNvPr id="5" name="Picture 4">
            <a:extLst>
              <a:ext uri="{FF2B5EF4-FFF2-40B4-BE49-F238E27FC236}">
                <a16:creationId xmlns:a16="http://schemas.microsoft.com/office/drawing/2014/main" id="{924D67C0-BF27-51C0-5DFE-3CBFE137C9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8180" y="4911394"/>
            <a:ext cx="912243" cy="1415081"/>
          </a:xfrm>
          <a:prstGeom prst="rect">
            <a:avLst/>
          </a:prstGeom>
        </p:spPr>
      </p:pic>
    </p:spTree>
    <p:extLst>
      <p:ext uri="{BB962C8B-B14F-4D97-AF65-F5344CB8AC3E}">
        <p14:creationId xmlns:p14="http://schemas.microsoft.com/office/powerpoint/2010/main" val="537174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Football Academy series</a:t>
            </a:r>
          </a:p>
        </p:txBody>
      </p:sp>
      <p:sp>
        <p:nvSpPr>
          <p:cNvPr id="3" name="Content Placeholder 2"/>
          <p:cNvSpPr>
            <a:spLocks noGrp="1"/>
          </p:cNvSpPr>
          <p:nvPr>
            <p:ph sz="half" idx="1"/>
          </p:nvPr>
        </p:nvSpPr>
        <p:spPr>
          <a:xfrm>
            <a:off x="838200" y="1825624"/>
            <a:ext cx="6975764" cy="4784725"/>
          </a:xfrm>
        </p:spPr>
        <p:txBody>
          <a:bodyPr>
            <a:normAutofit/>
          </a:bodyPr>
          <a:lstStyle/>
          <a:p>
            <a:pPr marL="0" indent="0">
              <a:buNone/>
            </a:pPr>
            <a:r>
              <a:rPr lang="en-GB" dirty="0"/>
              <a:t>My </a:t>
            </a:r>
            <a:r>
              <a:rPr lang="en-GB" i="1" dirty="0"/>
              <a:t>Football Academy </a:t>
            </a:r>
            <a:r>
              <a:rPr lang="en-GB" dirty="0"/>
              <a:t>books are about a Premier League under-twelve side – about what it’s like to play the game at the top.</a:t>
            </a:r>
          </a:p>
          <a:p>
            <a:pPr fontAlgn="base"/>
            <a:r>
              <a:rPr lang="en-GB" dirty="0"/>
              <a:t>Ryan is the team captain – so why does he bully his team mates?</a:t>
            </a:r>
          </a:p>
          <a:p>
            <a:pPr fontAlgn="base"/>
            <a:r>
              <a:rPr lang="en-GB" dirty="0" err="1"/>
              <a:t>Yunis</a:t>
            </a:r>
            <a:r>
              <a:rPr lang="en-GB" dirty="0"/>
              <a:t> is the star player – so why does his dad want him to give up football?</a:t>
            </a:r>
          </a:p>
          <a:p>
            <a:pPr fontAlgn="base"/>
            <a:r>
              <a:rPr lang="en-GB" dirty="0"/>
              <a:t>James is the son of an England international – so why does he start making terrible mistakes?</a:t>
            </a:r>
          </a:p>
          <a:p>
            <a:endParaRPr lang="en-GB" dirty="0"/>
          </a:p>
          <a:p>
            <a:endParaRPr lang="en-GB"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420000">
            <a:off x="7869721" y="1670793"/>
            <a:ext cx="3597251" cy="3516414"/>
          </a:xfrm>
        </p:spPr>
      </p:pic>
    </p:spTree>
    <p:extLst>
      <p:ext uri="{BB962C8B-B14F-4D97-AF65-F5344CB8AC3E}">
        <p14:creationId xmlns:p14="http://schemas.microsoft.com/office/powerpoint/2010/main" val="92295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55385" y="1708728"/>
            <a:ext cx="7393799" cy="3878050"/>
          </a:xfrm>
        </p:spPr>
        <p:txBody>
          <a:bodyPr>
            <a:normAutofit/>
          </a:bodyPr>
          <a:lstStyle/>
          <a:p>
            <a:pPr algn="l" fontAlgn="base"/>
            <a:r>
              <a:rPr lang="en-GB" sz="2800" i="1" dirty="0">
                <a:latin typeface="+mn-lt"/>
              </a:rPr>
              <a:t>Often from newspapers. </a:t>
            </a:r>
            <a:br>
              <a:rPr lang="en-GB" sz="2800" i="1" dirty="0">
                <a:latin typeface="+mn-lt"/>
              </a:rPr>
            </a:br>
            <a:br>
              <a:rPr lang="en-GB" sz="2800" i="1" dirty="0">
                <a:latin typeface="+mn-lt"/>
              </a:rPr>
            </a:br>
            <a:r>
              <a:rPr lang="en-GB" sz="2800" i="1" dirty="0">
                <a:latin typeface="+mn-lt"/>
              </a:rPr>
              <a:t>Football is full of crime. </a:t>
            </a:r>
            <a:br>
              <a:rPr lang="en-GB" sz="2800" i="1" dirty="0">
                <a:latin typeface="+mn-lt"/>
              </a:rPr>
            </a:br>
            <a:br>
              <a:rPr lang="en-GB" sz="2800" i="1" dirty="0">
                <a:latin typeface="+mn-lt"/>
              </a:rPr>
            </a:br>
            <a:r>
              <a:rPr lang="en-GB" sz="2800" i="1" dirty="0">
                <a:latin typeface="+mn-lt"/>
              </a:rPr>
              <a:t>When a story grips me, </a:t>
            </a:r>
            <a:br>
              <a:rPr lang="en-GB" sz="2800" i="1" dirty="0">
                <a:latin typeface="+mn-lt"/>
              </a:rPr>
            </a:br>
            <a:r>
              <a:rPr lang="en-GB" sz="2800" i="1" dirty="0">
                <a:latin typeface="+mn-lt"/>
              </a:rPr>
              <a:t>I know it’s one I can use in a book.</a:t>
            </a:r>
            <a:br>
              <a:rPr lang="en-GB" dirty="0"/>
            </a:br>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5147" y="1423805"/>
            <a:ext cx="3230777" cy="4307703"/>
          </a:xfrm>
          <a:prstGeom prst="rect">
            <a:avLst/>
          </a:prstGeom>
        </p:spPr>
      </p:pic>
      <p:sp>
        <p:nvSpPr>
          <p:cNvPr id="8" name="TextBox 7"/>
          <p:cNvSpPr txBox="1"/>
          <p:nvPr/>
        </p:nvSpPr>
        <p:spPr>
          <a:xfrm>
            <a:off x="626076" y="469557"/>
            <a:ext cx="10569146" cy="769441"/>
          </a:xfrm>
          <a:prstGeom prst="rect">
            <a:avLst/>
          </a:prstGeom>
          <a:noFill/>
        </p:spPr>
        <p:txBody>
          <a:bodyPr wrap="square" rtlCol="0">
            <a:spAutoFit/>
          </a:bodyPr>
          <a:lstStyle/>
          <a:p>
            <a:r>
              <a:rPr lang="en-GB" sz="4400" b="1" dirty="0"/>
              <a:t>Where do you get your ideas from?</a:t>
            </a:r>
            <a:endParaRPr lang="en-GB" sz="4400" dirty="0"/>
          </a:p>
        </p:txBody>
      </p:sp>
    </p:spTree>
    <p:extLst>
      <p:ext uri="{BB962C8B-B14F-4D97-AF65-F5344CB8AC3E}">
        <p14:creationId xmlns:p14="http://schemas.microsoft.com/office/powerpoint/2010/main" val="1705724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352" y="373362"/>
            <a:ext cx="10515600" cy="1325563"/>
          </a:xfrm>
        </p:spPr>
        <p:txBody>
          <a:bodyPr/>
          <a:lstStyle/>
          <a:p>
            <a:r>
              <a:rPr lang="en-GB" b="1" i="1" dirty="0"/>
              <a:t>Foul Play </a:t>
            </a:r>
            <a:r>
              <a:rPr lang="en-GB" b="1" dirty="0"/>
              <a:t>series</a:t>
            </a:r>
          </a:p>
        </p:txBody>
      </p:sp>
      <p:sp>
        <p:nvSpPr>
          <p:cNvPr id="3" name="Content Placeholder 2"/>
          <p:cNvSpPr>
            <a:spLocks noGrp="1"/>
          </p:cNvSpPr>
          <p:nvPr>
            <p:ph sz="half" idx="1"/>
          </p:nvPr>
        </p:nvSpPr>
        <p:spPr>
          <a:xfrm>
            <a:off x="566351" y="1682645"/>
            <a:ext cx="11119513" cy="4598234"/>
          </a:xfrm>
        </p:spPr>
        <p:txBody>
          <a:bodyPr>
            <a:normAutofit/>
          </a:bodyPr>
          <a:lstStyle/>
          <a:p>
            <a:pPr marL="0" indent="0">
              <a:buNone/>
            </a:pPr>
            <a:r>
              <a:rPr lang="en-GB" dirty="0"/>
              <a:t>Fourteen-year-old Danny Harte and his friend </a:t>
            </a:r>
          </a:p>
          <a:p>
            <a:pPr marL="0" indent="0">
              <a:buNone/>
            </a:pPr>
            <a:r>
              <a:rPr lang="en-GB" dirty="0"/>
              <a:t>Charlotte solve </a:t>
            </a:r>
            <a:r>
              <a:rPr lang="en-GB" b="1" dirty="0"/>
              <a:t>football crimes.  </a:t>
            </a:r>
            <a:r>
              <a:rPr lang="en-GB" dirty="0"/>
              <a:t> Together, they … </a:t>
            </a:r>
          </a:p>
          <a:p>
            <a:pPr marL="0" indent="0">
              <a:buNone/>
            </a:pPr>
            <a:endParaRPr lang="en-GB" dirty="0"/>
          </a:p>
          <a:p>
            <a:r>
              <a:rPr lang="en-GB" dirty="0"/>
              <a:t>take on a dodgy football chairman in </a:t>
            </a:r>
            <a:r>
              <a:rPr lang="en-GB" i="1" dirty="0"/>
              <a:t>Foul Play</a:t>
            </a:r>
            <a:endParaRPr lang="en-GB" i="1" u="sng" dirty="0"/>
          </a:p>
          <a:p>
            <a:r>
              <a:rPr lang="en-GB" dirty="0"/>
              <a:t>face a Russian billionaire in </a:t>
            </a:r>
            <a:r>
              <a:rPr lang="en-GB" i="1" dirty="0"/>
              <a:t>Dead Ball</a:t>
            </a:r>
          </a:p>
          <a:p>
            <a:r>
              <a:rPr lang="en-GB" dirty="0"/>
              <a:t>defeat a corrupt footballer trafficking agent in </a:t>
            </a:r>
            <a:r>
              <a:rPr lang="en-GB" i="1" dirty="0"/>
              <a:t>Off Side</a:t>
            </a:r>
          </a:p>
          <a:p>
            <a:r>
              <a:rPr lang="en-GB" dirty="0"/>
              <a:t>tackle a burglar of footballers’ houses in </a:t>
            </a:r>
            <a:r>
              <a:rPr lang="en-GB" i="1" dirty="0"/>
              <a:t>Killer Pass</a:t>
            </a:r>
          </a:p>
          <a:p>
            <a:r>
              <a:rPr lang="en-GB" dirty="0"/>
              <a:t>uncover a worldwide football scam in Italy in </a:t>
            </a:r>
            <a:r>
              <a:rPr lang="en-GB" i="1" dirty="0"/>
              <a:t>Own Goal</a:t>
            </a:r>
          </a:p>
          <a:p>
            <a:endParaRPr lang="en-GB" dirty="0"/>
          </a:p>
        </p:txBody>
      </p:sp>
      <p:pic>
        <p:nvPicPr>
          <p:cNvPr id="6" name="irc_mi" descr="http://www.tompalmer.co.uk/temp/es_page_sections_img_thumb_562_.jpg?13481399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20000">
            <a:off x="8895148" y="1877301"/>
            <a:ext cx="3118257" cy="3121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7014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4509</TotalTime>
  <Words>1513</Words>
  <Application>Microsoft Office PowerPoint</Application>
  <PresentationFormat>Widescreen</PresentationFormat>
  <Paragraphs>128</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Office Theme</vt:lpstr>
      <vt:lpstr>PowerPoint Presentation</vt:lpstr>
      <vt:lpstr>About me</vt:lpstr>
      <vt:lpstr>About my books</vt:lpstr>
      <vt:lpstr>What are you writing now?</vt:lpstr>
      <vt:lpstr>Angel of Grasmere out May 2024</vt:lpstr>
      <vt:lpstr>PowerPoint Presentation</vt:lpstr>
      <vt:lpstr>Football Academy series</vt:lpstr>
      <vt:lpstr>Often from newspapers.   Football is full of crime.   When a story grips me,  I know it’s one I can use in a book. </vt:lpstr>
      <vt:lpstr>Foul Play series</vt:lpstr>
      <vt:lpstr>I have also written about …  cats, cricket, dementia, dogs, dyslexia, environment, ghosts, Ghana, fair trade, Italy, the Holocaust, having a parent with a disability, the First and Second World Wars, having a parent in prison, the RAF, Russia, the Royal Navy, rugby, soldiers, racism, running and young carers</vt:lpstr>
      <vt:lpstr>Rugby Academy series</vt:lpstr>
      <vt:lpstr>Why do you like to write about history?</vt:lpstr>
      <vt:lpstr>Defenders</vt:lpstr>
      <vt:lpstr>Why do you write about war?</vt:lpstr>
      <vt:lpstr>D-Day Dog</vt:lpstr>
      <vt:lpstr>Why have you written about running?</vt:lpstr>
      <vt:lpstr>Armistice Runner</vt:lpstr>
      <vt:lpstr>Have you any tips on writing?</vt:lpstr>
      <vt:lpstr>Arctic Star</vt:lpstr>
      <vt:lpstr>How do you write about difficult true stories?</vt:lpstr>
      <vt:lpstr>After the War – from Auschwitz to Ambleside</vt:lpstr>
      <vt:lpstr>My family help me develop stories   My editor checks the story  And my pets help in lots of ways… </vt:lpstr>
      <vt:lpstr>Resist </vt:lpstr>
      <vt:lpstr>About my favourite things</vt:lpstr>
      <vt:lpstr>Visit www.tompalmer.co.uk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Palmer</dc:creator>
  <cp:lastModifiedBy>Rebecca Palmer</cp:lastModifiedBy>
  <cp:revision>39</cp:revision>
  <dcterms:created xsi:type="dcterms:W3CDTF">2016-07-19T18:52:12Z</dcterms:created>
  <dcterms:modified xsi:type="dcterms:W3CDTF">2024-03-06T16:15:31Z</dcterms:modified>
</cp:coreProperties>
</file>