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9" r:id="rId3"/>
    <p:sldId id="344" r:id="rId4"/>
    <p:sldId id="271" r:id="rId5"/>
    <p:sldId id="262" r:id="rId6"/>
    <p:sldId id="258" r:id="rId7"/>
    <p:sldId id="260" r:id="rId8"/>
    <p:sldId id="261" r:id="rId9"/>
    <p:sldId id="276" r:id="rId10"/>
    <p:sldId id="272" r:id="rId11"/>
    <p:sldId id="273" r:id="rId12"/>
    <p:sldId id="274" r:id="rId13"/>
    <p:sldId id="264" r:id="rId14"/>
    <p:sldId id="269" r:id="rId15"/>
    <p:sldId id="277" r:id="rId16"/>
    <p:sldId id="345" r:id="rId17"/>
    <p:sldId id="278" r:id="rId18"/>
    <p:sldId id="279" r:id="rId19"/>
    <p:sldId id="280" r:id="rId20"/>
    <p:sldId id="281" r:id="rId21"/>
    <p:sldId id="282" r:id="rId22"/>
    <p:sldId id="283" r:id="rId23"/>
    <p:sldId id="285" r:id="rId24"/>
    <p:sldId id="265" r:id="rId25"/>
    <p:sldId id="286" r:id="rId26"/>
    <p:sldId id="287" r:id="rId27"/>
    <p:sldId id="347" r:id="rId28"/>
    <p:sldId id="289" r:id="rId29"/>
    <p:sldId id="290" r:id="rId30"/>
    <p:sldId id="291" r:id="rId31"/>
    <p:sldId id="266" r:id="rId32"/>
    <p:sldId id="270" r:id="rId33"/>
    <p:sldId id="348" r:id="rId34"/>
    <p:sldId id="267" r:id="rId35"/>
    <p:sldId id="293" r:id="rId36"/>
    <p:sldId id="294" r:id="rId37"/>
    <p:sldId id="349" r:id="rId38"/>
    <p:sldId id="303" r:id="rId39"/>
    <p:sldId id="304" r:id="rId40"/>
    <p:sldId id="350" r:id="rId41"/>
    <p:sldId id="305" r:id="rId42"/>
    <p:sldId id="306" r:id="rId43"/>
    <p:sldId id="351" r:id="rId44"/>
    <p:sldId id="309" r:id="rId45"/>
    <p:sldId id="308" r:id="rId46"/>
    <p:sldId id="352" r:id="rId47"/>
    <p:sldId id="310" r:id="rId48"/>
    <p:sldId id="316" r:id="rId49"/>
    <p:sldId id="317" r:id="rId50"/>
    <p:sldId id="318" r:id="rId51"/>
    <p:sldId id="312" r:id="rId52"/>
    <p:sldId id="320" r:id="rId53"/>
    <p:sldId id="353" r:id="rId54"/>
    <p:sldId id="314" r:id="rId55"/>
    <p:sldId id="315" r:id="rId56"/>
    <p:sldId id="319" r:id="rId57"/>
    <p:sldId id="354" r:id="rId58"/>
    <p:sldId id="322" r:id="rId59"/>
    <p:sldId id="323" r:id="rId60"/>
    <p:sldId id="324" r:id="rId61"/>
    <p:sldId id="325" r:id="rId62"/>
    <p:sldId id="327" r:id="rId63"/>
    <p:sldId id="326" r:id="rId64"/>
    <p:sldId id="328" r:id="rId65"/>
    <p:sldId id="355" r:id="rId66"/>
    <p:sldId id="330" r:id="rId67"/>
    <p:sldId id="356" r:id="rId68"/>
    <p:sldId id="332" r:id="rId69"/>
    <p:sldId id="333" r:id="rId70"/>
    <p:sldId id="334" r:id="rId71"/>
    <p:sldId id="329" r:id="rId72"/>
    <p:sldId id="311" r:id="rId73"/>
    <p:sldId id="257" r:id="rId74"/>
    <p:sldId id="296" r:id="rId75"/>
    <p:sldId id="297" r:id="rId7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84A49-E10C-4119-ABE0-219A032ECB59}"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94A4531-71E5-4FE3-B7DC-4F418361F389}">
      <dgm:prSet/>
      <dgm:spPr/>
      <dgm:t>
        <a:bodyPr/>
        <a:lstStyle/>
        <a:p>
          <a:r>
            <a:rPr lang="en-GB" dirty="0"/>
            <a:t>In your jotter write a diary entry from  Frank’s point of view. </a:t>
          </a:r>
          <a:endParaRPr lang="en-US" dirty="0"/>
        </a:p>
      </dgm:t>
    </dgm:pt>
    <dgm:pt modelId="{F947B474-CEA3-449E-BD05-2BC1086F1395}" type="parTrans" cxnId="{3E7474F3-4975-4844-B813-84A1A1AA07AB}">
      <dgm:prSet/>
      <dgm:spPr/>
      <dgm:t>
        <a:bodyPr/>
        <a:lstStyle/>
        <a:p>
          <a:endParaRPr lang="en-US"/>
        </a:p>
      </dgm:t>
    </dgm:pt>
    <dgm:pt modelId="{183DCE9B-59ED-4034-B594-9B5BAD141806}" type="sibTrans" cxnId="{3E7474F3-4975-4844-B813-84A1A1AA07AB}">
      <dgm:prSet/>
      <dgm:spPr/>
      <dgm:t>
        <a:bodyPr/>
        <a:lstStyle/>
        <a:p>
          <a:endParaRPr lang="en-US"/>
        </a:p>
      </dgm:t>
    </dgm:pt>
    <dgm:pt modelId="{856C70AB-696B-4714-911D-D5C2F79B4CCF}">
      <dgm:prSet/>
      <dgm:spPr/>
      <dgm:t>
        <a:bodyPr/>
        <a:lstStyle/>
        <a:p>
          <a:r>
            <a:rPr lang="en-GB" dirty="0"/>
            <a:t>You will write about events leading up to his accident. How do you think  Frank feels on this day. </a:t>
          </a:r>
        </a:p>
        <a:p>
          <a:r>
            <a:rPr lang="en-GB" dirty="0"/>
            <a:t>What would he say to his friends? </a:t>
          </a:r>
        </a:p>
        <a:p>
          <a:r>
            <a:rPr lang="en-GB" dirty="0"/>
            <a:t>How does he feel about having to go outside?</a:t>
          </a:r>
          <a:endParaRPr lang="en-US" dirty="0"/>
        </a:p>
      </dgm:t>
    </dgm:pt>
    <dgm:pt modelId="{C415FAAE-D5AA-4CF1-9B2E-9DBF4D8A2536}" type="parTrans" cxnId="{23A84C97-5BAF-437E-A712-0F04A216DFC7}">
      <dgm:prSet/>
      <dgm:spPr/>
      <dgm:t>
        <a:bodyPr/>
        <a:lstStyle/>
        <a:p>
          <a:endParaRPr lang="en-US"/>
        </a:p>
      </dgm:t>
    </dgm:pt>
    <dgm:pt modelId="{F3F2AB75-47BF-4C22-B43E-0B02C8BA5473}" type="sibTrans" cxnId="{23A84C97-5BAF-437E-A712-0F04A216DFC7}">
      <dgm:prSet/>
      <dgm:spPr/>
      <dgm:t>
        <a:bodyPr/>
        <a:lstStyle/>
        <a:p>
          <a:endParaRPr lang="en-US"/>
        </a:p>
      </dgm:t>
    </dgm:pt>
    <dgm:pt modelId="{1E2C75DF-5A32-4107-A58F-236B75D8337F}">
      <dgm:prSet/>
      <dgm:spPr/>
      <dgm:t>
        <a:bodyPr/>
        <a:lstStyle/>
        <a:p>
          <a:r>
            <a:rPr lang="en-US" dirty="0"/>
            <a:t>“like a hail of bullets”</a:t>
          </a:r>
        </a:p>
        <a:p>
          <a:r>
            <a:rPr lang="en-US" dirty="0"/>
            <a:t>Tom Palmer uses a simile here. Can you make up your own to describe the weather?</a:t>
          </a:r>
        </a:p>
      </dgm:t>
    </dgm:pt>
    <dgm:pt modelId="{BAA54BB1-ABB7-4D73-92B4-AE60A4CA8255}" type="parTrans" cxnId="{AF926E04-77E5-48C4-A15D-5E3C9B3F0BAE}">
      <dgm:prSet/>
      <dgm:spPr/>
      <dgm:t>
        <a:bodyPr/>
        <a:lstStyle/>
        <a:p>
          <a:endParaRPr lang="en-US"/>
        </a:p>
      </dgm:t>
    </dgm:pt>
    <dgm:pt modelId="{8BE3629B-2D81-40CC-AEAD-CCA830D59903}" type="sibTrans" cxnId="{AF926E04-77E5-48C4-A15D-5E3C9B3F0BAE}">
      <dgm:prSet/>
      <dgm:spPr/>
      <dgm:t>
        <a:bodyPr/>
        <a:lstStyle/>
        <a:p>
          <a:endParaRPr lang="en-US"/>
        </a:p>
      </dgm:t>
    </dgm:pt>
    <dgm:pt modelId="{9E57CE02-18F9-458C-A2D2-3872844AFF24}">
      <dgm:prSet/>
      <dgm:spPr/>
      <dgm:t>
        <a:bodyPr/>
        <a:lstStyle/>
        <a:p>
          <a:r>
            <a:rPr lang="en-GB"/>
            <a:t>Here are some starter sentences to help:</a:t>
          </a:r>
        </a:p>
      </dgm:t>
    </dgm:pt>
    <dgm:pt modelId="{3CF13A47-E11E-45D6-A596-D0DA7ABB336C}" type="parTrans" cxnId="{B581507A-A4E5-48D4-BDDD-2D949C935FED}">
      <dgm:prSet/>
      <dgm:spPr/>
      <dgm:t>
        <a:bodyPr/>
        <a:lstStyle/>
        <a:p>
          <a:endParaRPr lang="en-GB"/>
        </a:p>
      </dgm:t>
    </dgm:pt>
    <dgm:pt modelId="{9C33608D-88E5-4831-A403-0617AE50A804}" type="sibTrans" cxnId="{B581507A-A4E5-48D4-BDDD-2D949C935FED}">
      <dgm:prSet/>
      <dgm:spPr/>
      <dgm:t>
        <a:bodyPr/>
        <a:lstStyle/>
        <a:p>
          <a:endParaRPr lang="en-GB"/>
        </a:p>
      </dgm:t>
    </dgm:pt>
    <dgm:pt modelId="{5852FDD0-89C4-4F3D-843F-87ECF6ECCDA0}" type="pres">
      <dgm:prSet presAssocID="{DC884A49-E10C-4119-ABE0-219A032ECB59}" presName="diagram" presStyleCnt="0">
        <dgm:presLayoutVars>
          <dgm:dir/>
          <dgm:resizeHandles val="exact"/>
        </dgm:presLayoutVars>
      </dgm:prSet>
      <dgm:spPr/>
    </dgm:pt>
    <dgm:pt modelId="{8753875F-F65A-498D-B955-150A71AA6FF1}" type="pres">
      <dgm:prSet presAssocID="{C94A4531-71E5-4FE3-B7DC-4F418361F389}" presName="node" presStyleLbl="node1" presStyleIdx="0" presStyleCnt="4">
        <dgm:presLayoutVars>
          <dgm:bulletEnabled val="1"/>
        </dgm:presLayoutVars>
      </dgm:prSet>
      <dgm:spPr/>
    </dgm:pt>
    <dgm:pt modelId="{ACDCD6C3-5B85-4D4B-BCE8-93BE47C66A67}" type="pres">
      <dgm:prSet presAssocID="{183DCE9B-59ED-4034-B594-9B5BAD141806}" presName="sibTrans" presStyleCnt="0"/>
      <dgm:spPr/>
    </dgm:pt>
    <dgm:pt modelId="{52AF7F86-C6DE-42D8-8EDE-22F4D211D652}" type="pres">
      <dgm:prSet presAssocID="{856C70AB-696B-4714-911D-D5C2F79B4CCF}" presName="node" presStyleLbl="node1" presStyleIdx="1" presStyleCnt="4">
        <dgm:presLayoutVars>
          <dgm:bulletEnabled val="1"/>
        </dgm:presLayoutVars>
      </dgm:prSet>
      <dgm:spPr/>
    </dgm:pt>
    <dgm:pt modelId="{DA45477C-1279-4D55-8E1B-99153CD0DF45}" type="pres">
      <dgm:prSet presAssocID="{F3F2AB75-47BF-4C22-B43E-0B02C8BA5473}" presName="sibTrans" presStyleCnt="0"/>
      <dgm:spPr/>
    </dgm:pt>
    <dgm:pt modelId="{B31D9838-6CED-47C3-A656-C825FE2C8298}" type="pres">
      <dgm:prSet presAssocID="{1E2C75DF-5A32-4107-A58F-236B75D8337F}" presName="node" presStyleLbl="node1" presStyleIdx="2" presStyleCnt="4">
        <dgm:presLayoutVars>
          <dgm:bulletEnabled val="1"/>
        </dgm:presLayoutVars>
      </dgm:prSet>
      <dgm:spPr/>
    </dgm:pt>
    <dgm:pt modelId="{EEEE6865-B28B-4375-AFF1-64234317E748}" type="pres">
      <dgm:prSet presAssocID="{8BE3629B-2D81-40CC-AEAD-CCA830D59903}" presName="sibTrans" presStyleCnt="0"/>
      <dgm:spPr/>
    </dgm:pt>
    <dgm:pt modelId="{6A4E2730-73D2-42D6-897C-48E6E6C35BE4}" type="pres">
      <dgm:prSet presAssocID="{9E57CE02-18F9-458C-A2D2-3872844AFF24}" presName="node" presStyleLbl="node1" presStyleIdx="3" presStyleCnt="4">
        <dgm:presLayoutVars>
          <dgm:bulletEnabled val="1"/>
        </dgm:presLayoutVars>
      </dgm:prSet>
      <dgm:spPr/>
    </dgm:pt>
  </dgm:ptLst>
  <dgm:cxnLst>
    <dgm:cxn modelId="{AF926E04-77E5-48C4-A15D-5E3C9B3F0BAE}" srcId="{DC884A49-E10C-4119-ABE0-219A032ECB59}" destId="{1E2C75DF-5A32-4107-A58F-236B75D8337F}" srcOrd="2" destOrd="0" parTransId="{BAA54BB1-ABB7-4D73-92B4-AE60A4CA8255}" sibTransId="{8BE3629B-2D81-40CC-AEAD-CCA830D59903}"/>
    <dgm:cxn modelId="{7FEFD330-4B3A-4EA6-ACEA-B7E99F787F60}" type="presOf" srcId="{DC884A49-E10C-4119-ABE0-219A032ECB59}" destId="{5852FDD0-89C4-4F3D-843F-87ECF6ECCDA0}" srcOrd="0" destOrd="0" presId="urn:microsoft.com/office/officeart/2005/8/layout/default"/>
    <dgm:cxn modelId="{3397F63A-92B7-424F-8FF0-7AD1994B969E}" type="presOf" srcId="{1E2C75DF-5A32-4107-A58F-236B75D8337F}" destId="{B31D9838-6CED-47C3-A656-C825FE2C8298}" srcOrd="0" destOrd="0" presId="urn:microsoft.com/office/officeart/2005/8/layout/default"/>
    <dgm:cxn modelId="{213DF655-C4F6-45AE-892B-B096A0A6AA41}" type="presOf" srcId="{856C70AB-696B-4714-911D-D5C2F79B4CCF}" destId="{52AF7F86-C6DE-42D8-8EDE-22F4D211D652}" srcOrd="0" destOrd="0" presId="urn:microsoft.com/office/officeart/2005/8/layout/default"/>
    <dgm:cxn modelId="{B581507A-A4E5-48D4-BDDD-2D949C935FED}" srcId="{DC884A49-E10C-4119-ABE0-219A032ECB59}" destId="{9E57CE02-18F9-458C-A2D2-3872844AFF24}" srcOrd="3" destOrd="0" parTransId="{3CF13A47-E11E-45D6-A596-D0DA7ABB336C}" sibTransId="{9C33608D-88E5-4831-A403-0617AE50A804}"/>
    <dgm:cxn modelId="{23A84C97-5BAF-437E-A712-0F04A216DFC7}" srcId="{DC884A49-E10C-4119-ABE0-219A032ECB59}" destId="{856C70AB-696B-4714-911D-D5C2F79B4CCF}" srcOrd="1" destOrd="0" parTransId="{C415FAAE-D5AA-4CF1-9B2E-9DBF4D8A2536}" sibTransId="{F3F2AB75-47BF-4C22-B43E-0B02C8BA5473}"/>
    <dgm:cxn modelId="{E1BFD2C4-0BB8-4976-A0A1-D760E1A55D4B}" type="presOf" srcId="{9E57CE02-18F9-458C-A2D2-3872844AFF24}" destId="{6A4E2730-73D2-42D6-897C-48E6E6C35BE4}" srcOrd="0" destOrd="0" presId="urn:microsoft.com/office/officeart/2005/8/layout/default"/>
    <dgm:cxn modelId="{70844DE2-0E80-474F-9AA4-B8BD6623C399}" type="presOf" srcId="{C94A4531-71E5-4FE3-B7DC-4F418361F389}" destId="{8753875F-F65A-498D-B955-150A71AA6FF1}" srcOrd="0" destOrd="0" presId="urn:microsoft.com/office/officeart/2005/8/layout/default"/>
    <dgm:cxn modelId="{3E7474F3-4975-4844-B813-84A1A1AA07AB}" srcId="{DC884A49-E10C-4119-ABE0-219A032ECB59}" destId="{C94A4531-71E5-4FE3-B7DC-4F418361F389}" srcOrd="0" destOrd="0" parTransId="{F947B474-CEA3-449E-BD05-2BC1086F1395}" sibTransId="{183DCE9B-59ED-4034-B594-9B5BAD141806}"/>
    <dgm:cxn modelId="{8D8B64E0-707A-4746-B941-96E60B4B8D24}" type="presParOf" srcId="{5852FDD0-89C4-4F3D-843F-87ECF6ECCDA0}" destId="{8753875F-F65A-498D-B955-150A71AA6FF1}" srcOrd="0" destOrd="0" presId="urn:microsoft.com/office/officeart/2005/8/layout/default"/>
    <dgm:cxn modelId="{DF3E4C8D-AAB1-4707-A4B8-ADDCE9D867D1}" type="presParOf" srcId="{5852FDD0-89C4-4F3D-843F-87ECF6ECCDA0}" destId="{ACDCD6C3-5B85-4D4B-BCE8-93BE47C66A67}" srcOrd="1" destOrd="0" presId="urn:microsoft.com/office/officeart/2005/8/layout/default"/>
    <dgm:cxn modelId="{E70C887D-1C62-4762-8837-C1CD9B4DDE43}" type="presParOf" srcId="{5852FDD0-89C4-4F3D-843F-87ECF6ECCDA0}" destId="{52AF7F86-C6DE-42D8-8EDE-22F4D211D652}" srcOrd="2" destOrd="0" presId="urn:microsoft.com/office/officeart/2005/8/layout/default"/>
    <dgm:cxn modelId="{E5AF84F3-497A-4F38-A86D-0A4E01017F36}" type="presParOf" srcId="{5852FDD0-89C4-4F3D-843F-87ECF6ECCDA0}" destId="{DA45477C-1279-4D55-8E1B-99153CD0DF45}" srcOrd="3" destOrd="0" presId="urn:microsoft.com/office/officeart/2005/8/layout/default"/>
    <dgm:cxn modelId="{35692188-C7CE-4B50-A458-F628339AC454}" type="presParOf" srcId="{5852FDD0-89C4-4F3D-843F-87ECF6ECCDA0}" destId="{B31D9838-6CED-47C3-A656-C825FE2C8298}" srcOrd="4" destOrd="0" presId="urn:microsoft.com/office/officeart/2005/8/layout/default"/>
    <dgm:cxn modelId="{B46DFF91-DEAF-4B19-A594-D80DB5839218}" type="presParOf" srcId="{5852FDD0-89C4-4F3D-843F-87ECF6ECCDA0}" destId="{EEEE6865-B28B-4375-AFF1-64234317E748}" srcOrd="5" destOrd="0" presId="urn:microsoft.com/office/officeart/2005/8/layout/default"/>
    <dgm:cxn modelId="{484EE1F8-40EE-4680-B226-DE1C98BF7759}" type="presParOf" srcId="{5852FDD0-89C4-4F3D-843F-87ECF6ECCDA0}" destId="{6A4E2730-73D2-42D6-897C-48E6E6C35BE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3875F-F65A-498D-B955-150A71AA6FF1}">
      <dsp:nvSpPr>
        <dsp:cNvPr id="0" name=""/>
        <dsp:cNvSpPr/>
      </dsp:nvSpPr>
      <dsp:spPr>
        <a:xfrm>
          <a:off x="997002" y="2550"/>
          <a:ext cx="2906084" cy="1743650"/>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 your jotter write a diary entry from  Frank’s point of view. </a:t>
          </a:r>
          <a:endParaRPr lang="en-US" sz="1400" kern="1200" dirty="0"/>
        </a:p>
      </dsp:txBody>
      <dsp:txXfrm>
        <a:off x="997002" y="2550"/>
        <a:ext cx="2906084" cy="1743650"/>
      </dsp:txXfrm>
    </dsp:sp>
    <dsp:sp modelId="{52AF7F86-C6DE-42D8-8EDE-22F4D211D652}">
      <dsp:nvSpPr>
        <dsp:cNvPr id="0" name=""/>
        <dsp:cNvSpPr/>
      </dsp:nvSpPr>
      <dsp:spPr>
        <a:xfrm>
          <a:off x="4193695" y="2550"/>
          <a:ext cx="2906084" cy="1743650"/>
        </a:xfrm>
        <a:prstGeom prst="rect">
          <a:avLst/>
        </a:prstGeom>
        <a:gradFill rotWithShape="0">
          <a:gsLst>
            <a:gs pos="0">
              <a:schemeClr val="accent5">
                <a:hueOff val="-871962"/>
                <a:satOff val="5188"/>
                <a:lumOff val="2091"/>
                <a:alphaOff val="0"/>
                <a:tint val="96000"/>
                <a:lumMod val="100000"/>
              </a:schemeClr>
            </a:gs>
            <a:gs pos="78000">
              <a:schemeClr val="accent5">
                <a:hueOff val="-871962"/>
                <a:satOff val="5188"/>
                <a:lumOff val="20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You will write about events leading up to his accident. How do you think  Frank feels on this day. </a:t>
          </a:r>
        </a:p>
        <a:p>
          <a:pPr marL="0" lvl="0" indent="0" algn="ctr" defTabSz="622300">
            <a:lnSpc>
              <a:spcPct val="90000"/>
            </a:lnSpc>
            <a:spcBef>
              <a:spcPct val="0"/>
            </a:spcBef>
            <a:spcAft>
              <a:spcPct val="35000"/>
            </a:spcAft>
            <a:buNone/>
          </a:pPr>
          <a:r>
            <a:rPr lang="en-GB" sz="1400" kern="1200" dirty="0"/>
            <a:t>What would he say to his friends? </a:t>
          </a:r>
        </a:p>
        <a:p>
          <a:pPr marL="0" lvl="0" indent="0" algn="ctr" defTabSz="622300">
            <a:lnSpc>
              <a:spcPct val="90000"/>
            </a:lnSpc>
            <a:spcBef>
              <a:spcPct val="0"/>
            </a:spcBef>
            <a:spcAft>
              <a:spcPct val="35000"/>
            </a:spcAft>
            <a:buNone/>
          </a:pPr>
          <a:r>
            <a:rPr lang="en-GB" sz="1400" kern="1200" dirty="0"/>
            <a:t>How does he feel about having to go outside?</a:t>
          </a:r>
          <a:endParaRPr lang="en-US" sz="1400" kern="1200" dirty="0"/>
        </a:p>
      </dsp:txBody>
      <dsp:txXfrm>
        <a:off x="4193695" y="2550"/>
        <a:ext cx="2906084" cy="1743650"/>
      </dsp:txXfrm>
    </dsp:sp>
    <dsp:sp modelId="{B31D9838-6CED-47C3-A656-C825FE2C8298}">
      <dsp:nvSpPr>
        <dsp:cNvPr id="0" name=""/>
        <dsp:cNvSpPr/>
      </dsp:nvSpPr>
      <dsp:spPr>
        <a:xfrm>
          <a:off x="7390388" y="2550"/>
          <a:ext cx="2906084" cy="1743650"/>
        </a:xfrm>
        <a:prstGeom prst="rect">
          <a:avLst/>
        </a:prstGeom>
        <a:gradFill rotWithShape="0">
          <a:gsLst>
            <a:gs pos="0">
              <a:schemeClr val="accent5">
                <a:hueOff val="-1743925"/>
                <a:satOff val="10375"/>
                <a:lumOff val="4183"/>
                <a:alphaOff val="0"/>
                <a:tint val="96000"/>
                <a:lumMod val="100000"/>
              </a:schemeClr>
            </a:gs>
            <a:gs pos="78000">
              <a:schemeClr val="accent5">
                <a:hueOff val="-1743925"/>
                <a:satOff val="10375"/>
                <a:lumOff val="41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“like a hail of bullets”</a:t>
          </a:r>
        </a:p>
        <a:p>
          <a:pPr marL="0" lvl="0" indent="0" algn="ctr" defTabSz="622300">
            <a:lnSpc>
              <a:spcPct val="90000"/>
            </a:lnSpc>
            <a:spcBef>
              <a:spcPct val="0"/>
            </a:spcBef>
            <a:spcAft>
              <a:spcPct val="35000"/>
            </a:spcAft>
            <a:buNone/>
          </a:pPr>
          <a:r>
            <a:rPr lang="en-US" sz="1400" kern="1200" dirty="0"/>
            <a:t>Tom Palmer uses a simile here. Can you make up your own to describe the weather?</a:t>
          </a:r>
        </a:p>
      </dsp:txBody>
      <dsp:txXfrm>
        <a:off x="7390388" y="2550"/>
        <a:ext cx="2906084" cy="1743650"/>
      </dsp:txXfrm>
    </dsp:sp>
    <dsp:sp modelId="{6A4E2730-73D2-42D6-897C-48E6E6C35BE4}">
      <dsp:nvSpPr>
        <dsp:cNvPr id="0" name=""/>
        <dsp:cNvSpPr/>
      </dsp:nvSpPr>
      <dsp:spPr>
        <a:xfrm>
          <a:off x="4193695" y="2036810"/>
          <a:ext cx="2906084" cy="1743650"/>
        </a:xfrm>
        <a:prstGeom prst="rect">
          <a:avLst/>
        </a:prstGeom>
        <a:gradFill rotWithShape="0">
          <a:gsLst>
            <a:gs pos="0">
              <a:schemeClr val="accent5">
                <a:hueOff val="-2615887"/>
                <a:satOff val="15563"/>
                <a:lumOff val="6274"/>
                <a:alphaOff val="0"/>
                <a:tint val="96000"/>
                <a:lumMod val="100000"/>
              </a:schemeClr>
            </a:gs>
            <a:gs pos="78000">
              <a:schemeClr val="accent5">
                <a:hueOff val="-2615887"/>
                <a:satOff val="15563"/>
                <a:lumOff val="627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Here are some starter sentences to help:</a:t>
          </a:r>
        </a:p>
      </dsp:txBody>
      <dsp:txXfrm>
        <a:off x="4193695" y="2036810"/>
        <a:ext cx="2906084" cy="17436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147154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3952457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331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260267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8773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69989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76681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50875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226484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5B635-0374-452E-9154-DC40EC49433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4093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65B635-0374-452E-9154-DC40EC49433D}"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427853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65B635-0374-452E-9154-DC40EC49433D}" type="datetimeFigureOut">
              <a:rPr lang="en-GB" smtClean="0"/>
              <a:t>19/10/2021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169566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65B635-0374-452E-9154-DC40EC49433D}" type="datetimeFigureOut">
              <a:rPr lang="en-GB" smtClean="0"/>
              <a:t>19/10/2021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409115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5B635-0374-452E-9154-DC40EC49433D}" type="datetimeFigureOut">
              <a:rPr lang="en-GB" smtClean="0"/>
              <a:t>19/10/2021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2474394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65B635-0374-452E-9154-DC40EC49433D}" type="datetimeFigureOut">
              <a:rPr lang="en-GB" smtClean="0"/>
              <a:t>19/10/2021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16504-D83F-415E-88D7-A157F8A289D6}" type="slidenum">
              <a:rPr lang="en-GB" smtClean="0"/>
              <a:t>‹#›</a:t>
            </a:fld>
            <a:endParaRPr lang="en-GB"/>
          </a:p>
        </p:txBody>
      </p:sp>
    </p:spTree>
    <p:extLst>
      <p:ext uri="{BB962C8B-B14F-4D97-AF65-F5344CB8AC3E}">
        <p14:creationId xmlns:p14="http://schemas.microsoft.com/office/powerpoint/2010/main" val="40474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C16504-D83F-415E-88D7-A157F8A289D6}" type="slidenum">
              <a:rPr lang="en-GB" smtClean="0"/>
              <a:t>‹#›</a:t>
            </a:fld>
            <a:endParaRPr lang="en-GB"/>
          </a:p>
        </p:txBody>
      </p:sp>
      <p:sp>
        <p:nvSpPr>
          <p:cNvPr id="5" name="Date Placeholder 4"/>
          <p:cNvSpPr>
            <a:spLocks noGrp="1"/>
          </p:cNvSpPr>
          <p:nvPr>
            <p:ph type="dt" sz="half" idx="10"/>
          </p:nvPr>
        </p:nvSpPr>
        <p:spPr/>
        <p:txBody>
          <a:bodyPr/>
          <a:lstStyle/>
          <a:p>
            <a:fld id="{3665B635-0374-452E-9154-DC40EC49433D}" type="datetimeFigureOut">
              <a:rPr lang="en-GB" smtClean="0"/>
              <a:t>19/10/2021</a:t>
            </a:fld>
            <a:endParaRPr lang="en-GB"/>
          </a:p>
        </p:txBody>
      </p:sp>
    </p:spTree>
    <p:extLst>
      <p:ext uri="{BB962C8B-B14F-4D97-AF65-F5344CB8AC3E}">
        <p14:creationId xmlns:p14="http://schemas.microsoft.com/office/powerpoint/2010/main" val="29212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65B635-0374-452E-9154-DC40EC49433D}" type="datetimeFigureOut">
              <a:rPr lang="en-GB" smtClean="0"/>
              <a:t>19/10/2021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7C16504-D83F-415E-88D7-A157F8A289D6}" type="slidenum">
              <a:rPr lang="en-GB" smtClean="0"/>
              <a:t>‹#›</a:t>
            </a:fld>
            <a:endParaRPr lang="en-GB"/>
          </a:p>
        </p:txBody>
      </p:sp>
    </p:spTree>
    <p:extLst>
      <p:ext uri="{BB962C8B-B14F-4D97-AF65-F5344CB8AC3E}">
        <p14:creationId xmlns:p14="http://schemas.microsoft.com/office/powerpoint/2010/main" val="58751368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ompalmer.co.uk/about-tom/books-for-children/" TargetMode="External"/><Relationship Id="rId2" Type="http://schemas.openxmlformats.org/officeDocument/2006/relationships/hyperlink" Target="http://tompalmer.co.uk/about-tom/books-for-adults/"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i1.wp.com/tompalmer.co.uk/wp-content/uploads/2014/02/best-pic-of-tom.p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hyperlink" Target="https://warfarehistorynetwork.com/2017/04/03/the-murmansk-run-running-the-gauntlet-of-wwiis-arctic-convoys/" TargetMode="External"/><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7.jpg"/><Relationship Id="rId13" Type="http://schemas.openxmlformats.org/officeDocument/2006/relationships/image" Target="../media/image42.jpg"/><Relationship Id="rId3" Type="http://schemas.openxmlformats.org/officeDocument/2006/relationships/image" Target="../media/image33.jpg"/><Relationship Id="rId7" Type="http://schemas.openxmlformats.org/officeDocument/2006/relationships/image" Target="../media/image36.jpg"/><Relationship Id="rId12" Type="http://schemas.openxmlformats.org/officeDocument/2006/relationships/image" Target="../media/image41.jp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eg"/><Relationship Id="rId10" Type="http://schemas.openxmlformats.org/officeDocument/2006/relationships/image" Target="../media/image39.jpg"/><Relationship Id="rId4" Type="http://schemas.openxmlformats.org/officeDocument/2006/relationships/hyperlink" Target="https://en.wikipedia.org/wiki/United_Kingdom" TargetMode="External"/><Relationship Id="rId9" Type="http://schemas.openxmlformats.org/officeDocument/2006/relationships/image" Target="../media/image3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iwm.org.uk/history/a-5-minute-history-of-arctic-convoys" TargetMode="External"/><Relationship Id="rId2" Type="http://schemas.openxmlformats.org/officeDocument/2006/relationships/hyperlink" Target="https://www.iwm.org.uk/history/hms-belfast-and-the-arctic-convoys" TargetMode="External"/><Relationship Id="rId1" Type="http://schemas.openxmlformats.org/officeDocument/2006/relationships/slideLayout" Target="../slideLayouts/slideLayout7.xml"/><Relationship Id="rId5" Type="http://schemas.openxmlformats.org/officeDocument/2006/relationships/hyperlink" Target="http://www.royalnavyresearcharchive.org.uk/" TargetMode="External"/><Relationship Id="rId4" Type="http://schemas.openxmlformats.org/officeDocument/2006/relationships/hyperlink" Target="https://racmp.co.uk/"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11500" b="1" dirty="0"/>
              <a:t>Arctic Star</a:t>
            </a:r>
          </a:p>
        </p:txBody>
      </p:sp>
      <p:sp>
        <p:nvSpPr>
          <p:cNvPr id="3" name="Subtitle 2"/>
          <p:cNvSpPr>
            <a:spLocks noGrp="1"/>
          </p:cNvSpPr>
          <p:nvPr>
            <p:ph type="subTitle" idx="1"/>
          </p:nvPr>
        </p:nvSpPr>
        <p:spPr/>
        <p:txBody>
          <a:bodyPr>
            <a:normAutofit/>
          </a:bodyPr>
          <a:lstStyle/>
          <a:p>
            <a:r>
              <a:rPr lang="en-GB" sz="4800" b="1" dirty="0"/>
              <a:t>Tom Palmer</a:t>
            </a:r>
          </a:p>
        </p:txBody>
      </p:sp>
    </p:spTree>
    <p:extLst>
      <p:ext uri="{BB962C8B-B14F-4D97-AF65-F5344CB8AC3E}">
        <p14:creationId xmlns:p14="http://schemas.microsoft.com/office/powerpoint/2010/main" val="208219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BB2EB-509F-4637-8711-7921DDB46D82}"/>
              </a:ext>
            </a:extLst>
          </p:cNvPr>
          <p:cNvSpPr>
            <a:spLocks noGrp="1"/>
          </p:cNvSpPr>
          <p:nvPr>
            <p:ph type="title"/>
          </p:nvPr>
        </p:nvSpPr>
        <p:spPr>
          <a:xfrm>
            <a:off x="448056" y="388800"/>
            <a:ext cx="5432044" cy="860400"/>
          </a:xfrm>
        </p:spPr>
        <p:txBody>
          <a:bodyPr anchor="b">
            <a:normAutofit/>
          </a:bodyPr>
          <a:lstStyle/>
          <a:p>
            <a:r>
              <a:rPr lang="en-GB" dirty="0"/>
              <a:t>Chapter one</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id="{DC1511B7-DE79-40A3-806E-62175F68AA3D}"/>
              </a:ext>
            </a:extLst>
          </p:cNvPr>
          <p:cNvSpPr>
            <a:spLocks noGrp="1"/>
          </p:cNvSpPr>
          <p:nvPr>
            <p:ph idx="1"/>
          </p:nvPr>
        </p:nvSpPr>
        <p:spPr>
          <a:xfrm>
            <a:off x="448056" y="1944000"/>
            <a:ext cx="5432044" cy="4006800"/>
          </a:xfrm>
        </p:spPr>
        <p:txBody>
          <a:bodyPr>
            <a:normAutofit/>
          </a:bodyPr>
          <a:lstStyle/>
          <a:p>
            <a:r>
              <a:rPr lang="en-US" sz="2000" dirty="0">
                <a:latin typeface="Calibri" panose="020F0502020204030204" pitchFamily="34" charset="0"/>
              </a:rPr>
              <a:t>Frank, Stephen and Joseph are dealing with clearing the ice away from the deck the their ship- the HMS </a:t>
            </a:r>
            <a:r>
              <a:rPr lang="en-US" sz="2000" dirty="0" err="1">
                <a:latin typeface="Calibri" panose="020F0502020204030204" pitchFamily="34" charset="0"/>
              </a:rPr>
              <a:t>Forgetmenot</a:t>
            </a:r>
            <a:r>
              <a:rPr lang="en-US" sz="2000" dirty="0">
                <a:latin typeface="Calibri" panose="020F0502020204030204" pitchFamily="34" charset="0"/>
              </a:rPr>
              <a:t>.</a:t>
            </a:r>
          </a:p>
          <a:p>
            <a:r>
              <a:rPr lang="en-US" sz="2000" dirty="0">
                <a:latin typeface="Calibri" panose="020F0502020204030204" pitchFamily="34" charset="0"/>
              </a:rPr>
              <a:t>Ice has to be cleared or the ship might capsize. </a:t>
            </a:r>
          </a:p>
          <a:p>
            <a:r>
              <a:rPr lang="en-US" sz="2000" dirty="0">
                <a:latin typeface="Calibri" panose="020F0502020204030204" pitchFamily="34" charset="0"/>
              </a:rPr>
              <a:t>Weather conditions are bad and the boys are in danger…</a:t>
            </a:r>
          </a:p>
        </p:txBody>
      </p:sp>
      <p:pic>
        <p:nvPicPr>
          <p:cNvPr id="3074" name="Picture 2" descr="See the source image">
            <a:extLst>
              <a:ext uri="{FF2B5EF4-FFF2-40B4-BE49-F238E27FC236}">
                <a16:creationId xmlns:a16="http://schemas.microsoft.com/office/drawing/2014/main" id="{818365D6-35CD-402A-B3EB-735151674B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7308" y="721416"/>
            <a:ext cx="5441280" cy="49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6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Connector 78">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F82530-9FDE-4947-8D94-F07379FF79E7}"/>
              </a:ext>
            </a:extLst>
          </p:cNvPr>
          <p:cNvSpPr>
            <a:spLocks noGrp="1"/>
          </p:cNvSpPr>
          <p:nvPr>
            <p:ph type="title"/>
          </p:nvPr>
        </p:nvSpPr>
        <p:spPr>
          <a:xfrm>
            <a:off x="448055" y="550800"/>
            <a:ext cx="11293200" cy="1000800"/>
          </a:xfrm>
        </p:spPr>
        <p:txBody>
          <a:bodyPr vert="horz" lIns="0" tIns="0" rIns="0" bIns="0" rtlCol="0" anchor="ctr">
            <a:normAutofit/>
          </a:bodyPr>
          <a:lstStyle/>
          <a:p>
            <a:pPr>
              <a:lnSpc>
                <a:spcPct val="100000"/>
              </a:lnSpc>
            </a:pPr>
            <a:r>
              <a:rPr lang="en-US" sz="6400" dirty="0"/>
              <a:t>Chapter Two</a:t>
            </a:r>
          </a:p>
        </p:txBody>
      </p:sp>
      <p:sp>
        <p:nvSpPr>
          <p:cNvPr id="7176" name="Content Placeholder 7175">
            <a:extLst>
              <a:ext uri="{FF2B5EF4-FFF2-40B4-BE49-F238E27FC236}">
                <a16:creationId xmlns:a16="http://schemas.microsoft.com/office/drawing/2014/main" id="{7C2B5CA8-6013-4B2F-9D1E-C663C95289D9}"/>
              </a:ext>
            </a:extLst>
          </p:cNvPr>
          <p:cNvSpPr>
            <a:spLocks noGrp="1"/>
          </p:cNvSpPr>
          <p:nvPr>
            <p:ph idx="1"/>
          </p:nvPr>
        </p:nvSpPr>
        <p:spPr>
          <a:xfrm>
            <a:off x="448055" y="1652400"/>
            <a:ext cx="11293200" cy="984885"/>
          </a:xfrm>
        </p:spPr>
        <p:txBody>
          <a:bodyPr vert="horz" lIns="0" tIns="0" rIns="91440" bIns="0" rtlCol="0" anchor="ctr">
            <a:noAutofit/>
          </a:bodyPr>
          <a:lstStyle/>
          <a:p>
            <a:pPr marL="0" indent="0">
              <a:lnSpc>
                <a:spcPct val="110000"/>
              </a:lnSpc>
              <a:buNone/>
            </a:pPr>
            <a:r>
              <a:rPr lang="en-US" sz="3600" dirty="0">
                <a:latin typeface="Calibri" panose="020F0502020204030204" pitchFamily="34" charset="0"/>
              </a:rPr>
              <a:t>Plymouth was heavily bombed by the Germans during WW2. The Royal Naval  base was a key target. </a:t>
            </a:r>
          </a:p>
        </p:txBody>
      </p:sp>
      <p:cxnSp>
        <p:nvCxnSpPr>
          <p:cNvPr id="83" name="Straight Connector 82">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7170" name="Picture 2" descr="See the source image">
            <a:extLst>
              <a:ext uri="{FF2B5EF4-FFF2-40B4-BE49-F238E27FC236}">
                <a16:creationId xmlns:a16="http://schemas.microsoft.com/office/drawing/2014/main" id="{A366237D-362F-412D-B588-03773B9AB0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8" r="-2" b="-2"/>
          <a:stretch/>
        </p:blipFill>
        <p:spPr bwMode="auto">
          <a:xfrm>
            <a:off x="450000" y="2959199"/>
            <a:ext cx="5559294" cy="2988000"/>
          </a:xfrm>
          <a:custGeom>
            <a:avLst/>
            <a:gdLst/>
            <a:ahLst/>
            <a:cxnLst/>
            <a:rect l="l" t="t" r="r" b="b"/>
            <a:pathLst>
              <a:path w="5559294" h="2988000">
                <a:moveTo>
                  <a:pt x="0" y="0"/>
                </a:moveTo>
                <a:lnTo>
                  <a:pt x="5559294" y="0"/>
                </a:lnTo>
                <a:lnTo>
                  <a:pt x="5559294" y="2988000"/>
                </a:lnTo>
                <a:lnTo>
                  <a:pt x="0" y="2988000"/>
                </a:lnTo>
                <a:close/>
              </a:path>
            </a:pathLst>
          </a:custGeom>
          <a:noFill/>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D17C82A8-1BE8-451A-A1E4-4CC5C46176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771" r="1" b="792"/>
          <a:stretch/>
        </p:blipFill>
        <p:spPr bwMode="auto">
          <a:xfrm>
            <a:off x="6189295" y="2959199"/>
            <a:ext cx="5551961" cy="2988000"/>
          </a:xfrm>
          <a:custGeom>
            <a:avLst/>
            <a:gdLst/>
            <a:ahLst/>
            <a:cxnLst/>
            <a:rect l="l" t="t" r="r" b="b"/>
            <a:pathLst>
              <a:path w="5551961" h="2988000">
                <a:moveTo>
                  <a:pt x="0" y="0"/>
                </a:moveTo>
                <a:lnTo>
                  <a:pt x="5551961" y="0"/>
                </a:lnTo>
                <a:lnTo>
                  <a:pt x="5551961" y="2988000"/>
                </a:lnTo>
                <a:lnTo>
                  <a:pt x="0" y="298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6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425D08-6505-4F53-9B03-D2F289363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27233-3C97-450D-AC6E-5447413CDE9F}"/>
              </a:ext>
            </a:extLst>
          </p:cNvPr>
          <p:cNvSpPr>
            <a:spLocks noGrp="1"/>
          </p:cNvSpPr>
          <p:nvPr>
            <p:ph type="title"/>
          </p:nvPr>
        </p:nvSpPr>
        <p:spPr>
          <a:xfrm>
            <a:off x="448056" y="388800"/>
            <a:ext cx="5432044" cy="860400"/>
          </a:xfrm>
        </p:spPr>
        <p:txBody>
          <a:bodyPr anchor="b">
            <a:normAutofit/>
          </a:bodyPr>
          <a:lstStyle/>
          <a:p>
            <a:r>
              <a:rPr lang="en-GB" dirty="0"/>
              <a:t>Chapter Two </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07F7653-C37C-4676-BBC8-2EB7505F9ECB}"/>
              </a:ext>
            </a:extLst>
          </p:cNvPr>
          <p:cNvSpPr>
            <a:spLocks noGrp="1"/>
          </p:cNvSpPr>
          <p:nvPr>
            <p:ph idx="1"/>
          </p:nvPr>
        </p:nvSpPr>
        <p:spPr>
          <a:xfrm>
            <a:off x="431852" y="1638000"/>
            <a:ext cx="5432044" cy="4006800"/>
          </a:xfrm>
        </p:spPr>
        <p:txBody>
          <a:bodyPr>
            <a:noAutofit/>
          </a:bodyPr>
          <a:lstStyle/>
          <a:p>
            <a:pPr>
              <a:lnSpc>
                <a:spcPct val="130000"/>
              </a:lnSpc>
            </a:pPr>
            <a:r>
              <a:rPr lang="en-GB" sz="2000" dirty="0">
                <a:latin typeface="Calibri" panose="020F0502020204030204" pitchFamily="34" charset="0"/>
              </a:rPr>
              <a:t>* The eleven plus was an exam that you took in P7. If you passed you went to Grammar school, if you failed you went to state school.  This exam is no longer taken in the UK</a:t>
            </a:r>
          </a:p>
          <a:p>
            <a:pPr>
              <a:lnSpc>
                <a:spcPct val="130000"/>
              </a:lnSpc>
            </a:pPr>
            <a:endParaRPr lang="en-GB" sz="2000" dirty="0">
              <a:latin typeface="Calibri" panose="020F0502020204030204" pitchFamily="34" charset="0"/>
            </a:endParaRPr>
          </a:p>
          <a:p>
            <a:pPr>
              <a:lnSpc>
                <a:spcPct val="130000"/>
              </a:lnSpc>
            </a:pPr>
            <a:r>
              <a:rPr lang="en-GB" sz="2000" dirty="0">
                <a:latin typeface="Calibri" panose="020F0502020204030204" pitchFamily="34" charset="0"/>
              </a:rPr>
              <a:t>Sir Francis Drake was famous for sailing around the world in one journey. He is treated as a hero in England but the Spanish thought he was a thieving pirate. The King of Spain offered a huge reward for his capture!</a:t>
            </a:r>
          </a:p>
        </p:txBody>
      </p:sp>
      <p:pic>
        <p:nvPicPr>
          <p:cNvPr id="5122" name="Picture 2" descr="See the source image">
            <a:extLst>
              <a:ext uri="{FF2B5EF4-FFF2-40B4-BE49-F238E27FC236}">
                <a16:creationId xmlns:a16="http://schemas.microsoft.com/office/drawing/2014/main" id="{11BA3738-9BAB-4CE3-BBE8-2237C6642C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44" r="-1" b="23334"/>
          <a:stretch/>
        </p:blipFill>
        <p:spPr bwMode="auto">
          <a:xfrm>
            <a:off x="6307308" y="450000"/>
            <a:ext cx="5441280"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0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6525"/>
            <a:ext cx="10515600" cy="1235075"/>
          </a:xfrm>
        </p:spPr>
        <p:txBody>
          <a:bodyPr>
            <a:normAutofit/>
          </a:bodyPr>
          <a:lstStyle/>
          <a:p>
            <a:r>
              <a:rPr lang="en-GB" sz="5400" b="1" dirty="0"/>
              <a:t>Chapters One &amp; Two</a:t>
            </a:r>
          </a:p>
        </p:txBody>
      </p:sp>
      <p:sp>
        <p:nvSpPr>
          <p:cNvPr id="3" name="Content Placeholder 2"/>
          <p:cNvSpPr>
            <a:spLocks noGrp="1"/>
          </p:cNvSpPr>
          <p:nvPr>
            <p:ph idx="1"/>
          </p:nvPr>
        </p:nvSpPr>
        <p:spPr>
          <a:xfrm>
            <a:off x="342899" y="1371600"/>
            <a:ext cx="11625943" cy="5208814"/>
          </a:xfrm>
        </p:spPr>
        <p:txBody>
          <a:bodyPr>
            <a:normAutofit/>
          </a:bodyPr>
          <a:lstStyle/>
          <a:p>
            <a:pPr marL="0" indent="0">
              <a:buNone/>
            </a:pPr>
            <a:r>
              <a:rPr lang="en-GB" sz="2400" dirty="0">
                <a:latin typeface="Calibri" panose="020F0502020204030204" pitchFamily="34" charset="0"/>
              </a:rPr>
              <a:t>1. Where and when is chapter one set?</a:t>
            </a:r>
          </a:p>
          <a:p>
            <a:pPr marL="0" indent="0">
              <a:buNone/>
            </a:pPr>
            <a:r>
              <a:rPr lang="en-GB" sz="2400" dirty="0">
                <a:latin typeface="Calibri" panose="020F0502020204030204" pitchFamily="34" charset="0"/>
              </a:rPr>
              <a:t>2. The author uses a simile to describe the arctic conditions – quote the simile and explain the comparison pg3</a:t>
            </a:r>
          </a:p>
          <a:p>
            <a:pPr marL="0" indent="0">
              <a:buNone/>
            </a:pPr>
            <a:r>
              <a:rPr lang="en-GB" sz="2400" dirty="0">
                <a:latin typeface="Calibri" panose="020F0502020204030204" pitchFamily="34" charset="0"/>
              </a:rPr>
              <a:t>3. Name the ship that Frank is on, what he is doing and why? </a:t>
            </a:r>
            <a:r>
              <a:rPr lang="en-GB" sz="2400" dirty="0" err="1">
                <a:latin typeface="Calibri" panose="020F0502020204030204" pitchFamily="34" charset="0"/>
              </a:rPr>
              <a:t>Pg</a:t>
            </a:r>
            <a:r>
              <a:rPr lang="en-GB" sz="2400" dirty="0">
                <a:latin typeface="Calibri" panose="020F0502020204030204" pitchFamily="34" charset="0"/>
              </a:rPr>
              <a:t> 3</a:t>
            </a:r>
          </a:p>
          <a:p>
            <a:pPr marL="0" indent="0">
              <a:buNone/>
            </a:pPr>
            <a:r>
              <a:rPr lang="en-GB" sz="2400" dirty="0">
                <a:latin typeface="Calibri" panose="020F0502020204030204" pitchFamily="34" charset="0"/>
              </a:rPr>
              <a:t>4. What adjectives does the author use to explain how Frank felt when he went overboard? Can you think of three more? </a:t>
            </a:r>
            <a:r>
              <a:rPr lang="en-GB" sz="2400" dirty="0" err="1">
                <a:latin typeface="Calibri" panose="020F0502020204030204" pitchFamily="34" charset="0"/>
              </a:rPr>
              <a:t>Pg</a:t>
            </a:r>
            <a:r>
              <a:rPr lang="en-GB" sz="2400" dirty="0">
                <a:latin typeface="Calibri" panose="020F0502020204030204" pitchFamily="34" charset="0"/>
              </a:rPr>
              <a:t> 6</a:t>
            </a:r>
          </a:p>
          <a:p>
            <a:pPr marL="0" indent="0">
              <a:buNone/>
            </a:pPr>
            <a:r>
              <a:rPr lang="en-GB" sz="2400" dirty="0">
                <a:latin typeface="Calibri" panose="020F0502020204030204" pitchFamily="34" charset="0"/>
              </a:rPr>
              <a:t>5. The setting changes in chapter two – where is it and why does it change?</a:t>
            </a:r>
          </a:p>
          <a:p>
            <a:pPr marL="0" indent="0">
              <a:buNone/>
            </a:pPr>
            <a:r>
              <a:rPr lang="en-GB" sz="2400" dirty="0">
                <a:latin typeface="Calibri" panose="020F0502020204030204" pitchFamily="34" charset="0"/>
              </a:rPr>
              <a:t>6. Why did Frank have a lot of time on his hands and what did he do with that time? </a:t>
            </a:r>
            <a:r>
              <a:rPr lang="en-GB" sz="2400" dirty="0" err="1">
                <a:latin typeface="Calibri" panose="020F0502020204030204" pitchFamily="34" charset="0"/>
              </a:rPr>
              <a:t>Pg</a:t>
            </a:r>
            <a:r>
              <a:rPr lang="en-GB" sz="2400" dirty="0">
                <a:latin typeface="Calibri" panose="020F0502020204030204" pitchFamily="34" charset="0"/>
              </a:rPr>
              <a:t> 9</a:t>
            </a:r>
          </a:p>
          <a:p>
            <a:pPr marL="0" indent="0">
              <a:buNone/>
            </a:pPr>
            <a:r>
              <a:rPr lang="en-GB" sz="2400" dirty="0">
                <a:latin typeface="Calibri" panose="020F0502020204030204" pitchFamily="34" charset="0"/>
              </a:rPr>
              <a:t>7. What ship did Frank not sketch and why? </a:t>
            </a:r>
            <a:r>
              <a:rPr lang="en-GB" sz="2400" dirty="0" err="1">
                <a:latin typeface="Calibri" panose="020F0502020204030204" pitchFamily="34" charset="0"/>
              </a:rPr>
              <a:t>Pg</a:t>
            </a:r>
            <a:r>
              <a:rPr lang="en-GB" sz="2400" dirty="0">
                <a:latin typeface="Calibri" panose="020F0502020204030204" pitchFamily="34" charset="0"/>
              </a:rPr>
              <a:t> 13</a:t>
            </a:r>
          </a:p>
          <a:p>
            <a:pPr marL="0" indent="0">
              <a:buNone/>
            </a:pPr>
            <a:r>
              <a:rPr lang="en-GB" sz="2400" dirty="0">
                <a:latin typeface="Calibri" panose="020F0502020204030204" pitchFamily="34" charset="0"/>
              </a:rPr>
              <a:t>8. What memory did Frank reflect on as the cold water took hold of him? </a:t>
            </a:r>
            <a:r>
              <a:rPr lang="en-GB" sz="2400" dirty="0" err="1">
                <a:latin typeface="Calibri" panose="020F0502020204030204" pitchFamily="34" charset="0"/>
              </a:rPr>
              <a:t>Pg</a:t>
            </a:r>
            <a:r>
              <a:rPr lang="en-GB" sz="2400" dirty="0">
                <a:latin typeface="Calibri" panose="020F0502020204030204" pitchFamily="34" charset="0"/>
              </a:rPr>
              <a:t> 14</a:t>
            </a:r>
          </a:p>
        </p:txBody>
      </p:sp>
    </p:spTree>
    <p:extLst>
      <p:ext uri="{BB962C8B-B14F-4D97-AF65-F5344CB8AC3E}">
        <p14:creationId xmlns:p14="http://schemas.microsoft.com/office/powerpoint/2010/main" val="6967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36525"/>
            <a:ext cx="10515600" cy="892175"/>
          </a:xfrm>
        </p:spPr>
        <p:txBody>
          <a:bodyPr>
            <a:normAutofit fontScale="90000"/>
          </a:bodyPr>
          <a:lstStyle/>
          <a:p>
            <a:r>
              <a:rPr lang="en-GB" sz="5400" b="1" dirty="0"/>
              <a:t>Chapters One &amp; Two Answers</a:t>
            </a:r>
          </a:p>
        </p:txBody>
      </p:sp>
      <p:sp>
        <p:nvSpPr>
          <p:cNvPr id="3" name="Content Placeholder 2"/>
          <p:cNvSpPr>
            <a:spLocks noGrp="1"/>
          </p:cNvSpPr>
          <p:nvPr>
            <p:ph idx="1"/>
          </p:nvPr>
        </p:nvSpPr>
        <p:spPr>
          <a:xfrm>
            <a:off x="292099" y="939800"/>
            <a:ext cx="11625943" cy="5208814"/>
          </a:xfrm>
        </p:spPr>
        <p:txBody>
          <a:bodyPr>
            <a:normAutofit fontScale="85000" lnSpcReduction="20000"/>
          </a:bodyPr>
          <a:lstStyle/>
          <a:p>
            <a:pPr marL="0" indent="0">
              <a:buNone/>
            </a:pPr>
            <a:r>
              <a:rPr lang="en-GB" sz="2400" dirty="0">
                <a:latin typeface="Calibri" panose="020F0502020204030204" pitchFamily="34" charset="0"/>
              </a:rPr>
              <a:t>1. Where and when is chapter one set? </a:t>
            </a:r>
            <a:r>
              <a:rPr lang="en-GB" sz="2400" b="1" dirty="0">
                <a:latin typeface="Calibri" panose="020F0502020204030204" pitchFamily="34" charset="0"/>
              </a:rPr>
              <a:t>Norwegian Sea</a:t>
            </a:r>
          </a:p>
          <a:p>
            <a:pPr marL="0" indent="0">
              <a:buNone/>
            </a:pPr>
            <a:r>
              <a:rPr lang="en-GB" sz="2400" dirty="0">
                <a:latin typeface="Calibri" panose="020F0502020204030204" pitchFamily="34" charset="0"/>
              </a:rPr>
              <a:t>2. The author uses a simile to describe the arctic conditions – quote the simile and explain the comparison pg3 </a:t>
            </a:r>
            <a:r>
              <a:rPr lang="en-GB" sz="2400" b="1" dirty="0">
                <a:latin typeface="Calibri" panose="020F0502020204030204" pitchFamily="34" charset="0"/>
              </a:rPr>
              <a:t>Shards of ice hit him like a hail of bullets</a:t>
            </a:r>
          </a:p>
          <a:p>
            <a:pPr marL="0" indent="0">
              <a:buNone/>
            </a:pPr>
            <a:r>
              <a:rPr lang="en-GB" sz="2400" b="1" dirty="0">
                <a:latin typeface="Calibri" panose="020F0502020204030204" pitchFamily="34" charset="0"/>
              </a:rPr>
              <a:t>Just as a hail of bullets would cause pain in many areas of your body so too do the shards of ice hitting Frank!</a:t>
            </a:r>
          </a:p>
          <a:p>
            <a:pPr marL="0" indent="0">
              <a:buNone/>
            </a:pPr>
            <a:r>
              <a:rPr lang="en-GB" sz="2400" dirty="0">
                <a:latin typeface="Calibri" panose="020F0502020204030204" pitchFamily="34" charset="0"/>
              </a:rPr>
              <a:t>3. Name the ship that Frank is on, what he is doing and why? </a:t>
            </a:r>
            <a:r>
              <a:rPr lang="en-GB" sz="2400" dirty="0" err="1">
                <a:latin typeface="Calibri" panose="020F0502020204030204" pitchFamily="34" charset="0"/>
              </a:rPr>
              <a:t>Pg</a:t>
            </a:r>
            <a:r>
              <a:rPr lang="en-GB" sz="2400" dirty="0">
                <a:latin typeface="Calibri" panose="020F0502020204030204" pitchFamily="34" charset="0"/>
              </a:rPr>
              <a:t> 3 </a:t>
            </a:r>
          </a:p>
          <a:p>
            <a:pPr marL="0" indent="0">
              <a:buNone/>
            </a:pPr>
            <a:r>
              <a:rPr lang="en-GB" sz="2400" b="1" dirty="0">
                <a:latin typeface="Calibri" panose="020F0502020204030204" pitchFamily="34" charset="0"/>
              </a:rPr>
              <a:t>HMS </a:t>
            </a:r>
            <a:r>
              <a:rPr lang="en-GB" sz="2400" b="1" dirty="0" err="1">
                <a:latin typeface="Calibri" panose="020F0502020204030204" pitchFamily="34" charset="0"/>
              </a:rPr>
              <a:t>Forgetmenot</a:t>
            </a:r>
            <a:r>
              <a:rPr lang="en-GB" sz="2400" b="1" dirty="0">
                <a:latin typeface="Calibri" panose="020F0502020204030204" pitchFamily="34" charset="0"/>
              </a:rPr>
              <a:t> – clearing ice to stop them sinking</a:t>
            </a:r>
          </a:p>
          <a:p>
            <a:pPr marL="0" indent="0">
              <a:buNone/>
            </a:pPr>
            <a:r>
              <a:rPr lang="en-GB" sz="2400" dirty="0">
                <a:latin typeface="Calibri" panose="020F0502020204030204" pitchFamily="34" charset="0"/>
              </a:rPr>
              <a:t>4. What adjectives does the author use to explain how Frank felt when he went overboard? Can you think of three more? </a:t>
            </a:r>
            <a:r>
              <a:rPr lang="en-GB" sz="2400" dirty="0" err="1">
                <a:latin typeface="Calibri" panose="020F0502020204030204" pitchFamily="34" charset="0"/>
              </a:rPr>
              <a:t>Pg</a:t>
            </a:r>
            <a:r>
              <a:rPr lang="en-GB" sz="2400" dirty="0">
                <a:latin typeface="Calibri" panose="020F0502020204030204" pitchFamily="34" charset="0"/>
              </a:rPr>
              <a:t> 6 </a:t>
            </a:r>
            <a:r>
              <a:rPr lang="en-GB" sz="2400" b="1" dirty="0">
                <a:latin typeface="Calibri" panose="020F0502020204030204" pitchFamily="34" charset="0"/>
              </a:rPr>
              <a:t>pounding/gasping/shivering (yours)</a:t>
            </a:r>
          </a:p>
          <a:p>
            <a:pPr marL="0" indent="0">
              <a:buNone/>
            </a:pPr>
            <a:r>
              <a:rPr lang="en-GB" sz="2400" dirty="0">
                <a:latin typeface="Calibri" panose="020F0502020204030204" pitchFamily="34" charset="0"/>
              </a:rPr>
              <a:t>5. The setting changes in chapter two – where is it and why does it change? </a:t>
            </a:r>
          </a:p>
          <a:p>
            <a:pPr marL="0" indent="0">
              <a:buNone/>
            </a:pPr>
            <a:r>
              <a:rPr lang="en-GB" sz="2400" b="1" dirty="0">
                <a:latin typeface="Calibri" panose="020F0502020204030204" pitchFamily="34" charset="0"/>
              </a:rPr>
              <a:t>Plymouth – reflecting on why he joined the Navy </a:t>
            </a:r>
          </a:p>
          <a:p>
            <a:pPr marL="0" indent="0">
              <a:buNone/>
            </a:pPr>
            <a:r>
              <a:rPr lang="en-GB" sz="2400" dirty="0">
                <a:latin typeface="Calibri" panose="020F0502020204030204" pitchFamily="34" charset="0"/>
              </a:rPr>
              <a:t>6. Why did Frank have a lot of time on his hands and what did he do with that time? </a:t>
            </a:r>
            <a:r>
              <a:rPr lang="en-GB" sz="2400" dirty="0" err="1">
                <a:latin typeface="Calibri" panose="020F0502020204030204" pitchFamily="34" charset="0"/>
              </a:rPr>
              <a:t>Pg</a:t>
            </a:r>
            <a:r>
              <a:rPr lang="en-GB" sz="2400" dirty="0">
                <a:latin typeface="Calibri" panose="020F0502020204030204" pitchFamily="34" charset="0"/>
              </a:rPr>
              <a:t> 9</a:t>
            </a:r>
          </a:p>
          <a:p>
            <a:pPr marL="0" indent="0">
              <a:buNone/>
            </a:pPr>
            <a:r>
              <a:rPr lang="en-GB" sz="2400" b="1" dirty="0">
                <a:latin typeface="Calibri" panose="020F0502020204030204" pitchFamily="34" charset="0"/>
              </a:rPr>
              <a:t>He sat at the foot of Sir Francis Drake statue observing and drawing all the Navy ships coming in to port.</a:t>
            </a:r>
          </a:p>
          <a:p>
            <a:pPr marL="0" indent="0">
              <a:buNone/>
            </a:pPr>
            <a:r>
              <a:rPr lang="en-GB" sz="2400" dirty="0">
                <a:latin typeface="Calibri" panose="020F0502020204030204" pitchFamily="34" charset="0"/>
              </a:rPr>
              <a:t>7. What ship did Frank not sketch and why? </a:t>
            </a:r>
            <a:r>
              <a:rPr lang="en-GB" sz="2400" dirty="0" err="1">
                <a:latin typeface="Calibri" panose="020F0502020204030204" pitchFamily="34" charset="0"/>
              </a:rPr>
              <a:t>Pg</a:t>
            </a:r>
            <a:r>
              <a:rPr lang="en-GB" sz="2400" dirty="0">
                <a:latin typeface="Calibri" panose="020F0502020204030204" pitchFamily="34" charset="0"/>
              </a:rPr>
              <a:t> 13 </a:t>
            </a:r>
            <a:r>
              <a:rPr lang="en-GB" sz="2400" b="1" dirty="0">
                <a:latin typeface="Calibri" panose="020F0502020204030204" pitchFamily="34" charset="0"/>
              </a:rPr>
              <a:t>HMS Belfast as it’s location was meant to be kept secret!</a:t>
            </a:r>
          </a:p>
          <a:p>
            <a:pPr marL="0" indent="0">
              <a:buNone/>
            </a:pPr>
            <a:r>
              <a:rPr lang="en-GB" sz="2400" dirty="0">
                <a:latin typeface="Calibri" panose="020F0502020204030204" pitchFamily="34" charset="0"/>
              </a:rPr>
              <a:t>8. What memory did Frank reflect on as the cold water took hold of him? </a:t>
            </a:r>
            <a:r>
              <a:rPr lang="en-GB" sz="2400" dirty="0" err="1">
                <a:latin typeface="Calibri" panose="020F0502020204030204" pitchFamily="34" charset="0"/>
              </a:rPr>
              <a:t>Pg</a:t>
            </a:r>
            <a:r>
              <a:rPr lang="en-GB" sz="2400" dirty="0">
                <a:latin typeface="Calibri" panose="020F0502020204030204" pitchFamily="34" charset="0"/>
              </a:rPr>
              <a:t> 14 – </a:t>
            </a:r>
            <a:r>
              <a:rPr lang="en-GB" sz="2400" b="1" dirty="0">
                <a:latin typeface="Calibri" panose="020F0502020204030204" pitchFamily="34" charset="0"/>
              </a:rPr>
              <a:t>His mum’s anger and love </a:t>
            </a:r>
          </a:p>
        </p:txBody>
      </p:sp>
    </p:spTree>
    <p:extLst>
      <p:ext uri="{BB962C8B-B14F-4D97-AF65-F5344CB8AC3E}">
        <p14:creationId xmlns:p14="http://schemas.microsoft.com/office/powerpoint/2010/main" val="348592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9144F9C-6F12-451D-9954-9A30E843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682656-AFFC-4847-AD11-2B4E43940CD2}"/>
              </a:ext>
            </a:extLst>
          </p:cNvPr>
          <p:cNvSpPr>
            <a:spLocks noGrp="1"/>
          </p:cNvSpPr>
          <p:nvPr>
            <p:ph type="title"/>
          </p:nvPr>
        </p:nvSpPr>
        <p:spPr>
          <a:xfrm>
            <a:off x="448056" y="388800"/>
            <a:ext cx="3452432" cy="860400"/>
          </a:xfrm>
        </p:spPr>
        <p:txBody>
          <a:bodyPr anchor="b">
            <a:normAutofit/>
          </a:bodyPr>
          <a:lstStyle/>
          <a:p>
            <a:r>
              <a:rPr lang="en-GB" dirty="0"/>
              <a:t>HMS Belfast </a:t>
            </a:r>
          </a:p>
        </p:txBody>
      </p:sp>
      <p:cxnSp>
        <p:nvCxnSpPr>
          <p:cNvPr id="75" name="Straight Connector 74">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3454116"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8198" name="Content Placeholder 8197">
            <a:extLst>
              <a:ext uri="{FF2B5EF4-FFF2-40B4-BE49-F238E27FC236}">
                <a16:creationId xmlns:a16="http://schemas.microsoft.com/office/drawing/2014/main" id="{BDDA1296-7BD8-4967-82BD-60BFF8122A5E}"/>
              </a:ext>
            </a:extLst>
          </p:cNvPr>
          <p:cNvSpPr>
            <a:spLocks noGrp="1"/>
          </p:cNvSpPr>
          <p:nvPr>
            <p:ph idx="1"/>
          </p:nvPr>
        </p:nvSpPr>
        <p:spPr>
          <a:xfrm>
            <a:off x="448056" y="1944000"/>
            <a:ext cx="3452432" cy="4006800"/>
          </a:xfrm>
        </p:spPr>
        <p:txBody>
          <a:bodyPr>
            <a:normAutofit/>
          </a:bodyPr>
          <a:lstStyle/>
          <a:p>
            <a:r>
              <a:rPr lang="en-US" dirty="0"/>
              <a:t>Here is a picture of the HMS Belfast covered in ice. </a:t>
            </a:r>
          </a:p>
          <a:p>
            <a:r>
              <a:rPr lang="en-US" dirty="0"/>
              <a:t>Write 3 adjectives that you would use to describe the ship.</a:t>
            </a:r>
          </a:p>
          <a:p>
            <a:r>
              <a:rPr lang="en-US" dirty="0"/>
              <a:t>This picture is from Tom Palmer’s website. </a:t>
            </a:r>
            <a:r>
              <a:rPr lang="en-US"/>
              <a:t>Thank you Tom!</a:t>
            </a:r>
            <a:endParaRPr lang="en-US" dirty="0"/>
          </a:p>
        </p:txBody>
      </p:sp>
      <p:pic>
        <p:nvPicPr>
          <p:cNvPr id="8194" name="Picture 2">
            <a:extLst>
              <a:ext uri="{FF2B5EF4-FFF2-40B4-BE49-F238E27FC236}">
                <a16:creationId xmlns:a16="http://schemas.microsoft.com/office/drawing/2014/main" id="{006E7212-78CF-4499-804A-7F86E8463E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 r="8766" b="1"/>
          <a:stretch/>
        </p:blipFill>
        <p:spPr bwMode="auto">
          <a:xfrm>
            <a:off x="4367213" y="450000"/>
            <a:ext cx="7381375" cy="5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8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Writing in different formats</a:t>
            </a:r>
          </a:p>
        </p:txBody>
      </p:sp>
    </p:spTree>
    <p:extLst>
      <p:ext uri="{BB962C8B-B14F-4D97-AF65-F5344CB8AC3E}">
        <p14:creationId xmlns:p14="http://schemas.microsoft.com/office/powerpoint/2010/main" val="418164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25" name="Rectangle 140">
            <a:extLst>
              <a:ext uri="{FF2B5EF4-FFF2-40B4-BE49-F238E27FC236}">
                <a16:creationId xmlns:a16="http://schemas.microsoft.com/office/drawing/2014/main" id="{A6D22B6E-355F-446F-88A7-97128FD13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B0D6B-111A-4ACB-ABDA-2740507A9B2C}"/>
              </a:ext>
            </a:extLst>
          </p:cNvPr>
          <p:cNvSpPr>
            <a:spLocks noGrp="1"/>
          </p:cNvSpPr>
          <p:nvPr>
            <p:ph type="title"/>
          </p:nvPr>
        </p:nvSpPr>
        <p:spPr>
          <a:xfrm>
            <a:off x="448056" y="388800"/>
            <a:ext cx="5432044" cy="860400"/>
          </a:xfrm>
        </p:spPr>
        <p:txBody>
          <a:bodyPr anchor="b">
            <a:normAutofit/>
          </a:bodyPr>
          <a:lstStyle/>
          <a:p>
            <a:r>
              <a:rPr lang="en-GB"/>
              <a:t>HMS Belfast</a:t>
            </a:r>
            <a:endParaRPr lang="en-GB" dirty="0"/>
          </a:p>
        </p:txBody>
      </p:sp>
      <p:cxnSp>
        <p:nvCxnSpPr>
          <p:cNvPr id="9227" name="Straight Connector 14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226" name="Content Placeholder 9225">
            <a:extLst>
              <a:ext uri="{FF2B5EF4-FFF2-40B4-BE49-F238E27FC236}">
                <a16:creationId xmlns:a16="http://schemas.microsoft.com/office/drawing/2014/main" id="{2540FB8F-40D6-4FF8-A841-9DC45BCD62BA}"/>
              </a:ext>
            </a:extLst>
          </p:cNvPr>
          <p:cNvSpPr>
            <a:spLocks noGrp="1"/>
          </p:cNvSpPr>
          <p:nvPr>
            <p:ph idx="1"/>
          </p:nvPr>
        </p:nvSpPr>
        <p:spPr>
          <a:xfrm>
            <a:off x="448056" y="1944000"/>
            <a:ext cx="5432044" cy="4006800"/>
          </a:xfrm>
        </p:spPr>
        <p:txBody>
          <a:bodyPr>
            <a:normAutofit/>
          </a:bodyPr>
          <a:lstStyle/>
          <a:p>
            <a:r>
              <a:rPr lang="en-US" dirty="0"/>
              <a:t>These are interior pictures of the HMS Belfast. Write a sentence describing each picture.</a:t>
            </a:r>
          </a:p>
          <a:p>
            <a:endParaRPr lang="en-US" dirty="0"/>
          </a:p>
          <a:p>
            <a:r>
              <a:rPr lang="en-US" dirty="0"/>
              <a:t>How would you describe the corridors?</a:t>
            </a:r>
          </a:p>
          <a:p>
            <a:endParaRPr lang="en-US" dirty="0"/>
          </a:p>
          <a:p>
            <a:r>
              <a:rPr lang="en-US" dirty="0"/>
              <a:t>How would you describe the sleeping area? </a:t>
            </a:r>
          </a:p>
        </p:txBody>
      </p:sp>
      <p:pic>
        <p:nvPicPr>
          <p:cNvPr id="9222" name="Picture 6" descr="See the source image">
            <a:extLst>
              <a:ext uri="{FF2B5EF4-FFF2-40B4-BE49-F238E27FC236}">
                <a16:creationId xmlns:a16="http://schemas.microsoft.com/office/drawing/2014/main" id="{D0F07F14-20D6-48DB-8FA3-F3B67BBA0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85" r="27077" b="1"/>
          <a:stretch/>
        </p:blipFill>
        <p:spPr bwMode="auto">
          <a:xfrm>
            <a:off x="6307307" y="450000"/>
            <a:ext cx="2626974" cy="2664002"/>
          </a:xfrm>
          <a:custGeom>
            <a:avLst/>
            <a:gdLst/>
            <a:ahLst/>
            <a:cxnLst/>
            <a:rect l="l" t="t" r="r" b="b"/>
            <a:pathLst>
              <a:path w="2626974" h="2664002">
                <a:moveTo>
                  <a:pt x="0" y="0"/>
                </a:moveTo>
                <a:lnTo>
                  <a:pt x="2626974" y="1"/>
                </a:lnTo>
                <a:lnTo>
                  <a:pt x="2626974" y="2664002"/>
                </a:lnTo>
                <a:lnTo>
                  <a:pt x="0" y="2664002"/>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9220" name="Picture 4" descr="See the source image">
            <a:extLst>
              <a:ext uri="{FF2B5EF4-FFF2-40B4-BE49-F238E27FC236}">
                <a16:creationId xmlns:a16="http://schemas.microsoft.com/office/drawing/2014/main" id="{B7A323DF-5BA3-41BA-B237-D05FE77E02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7" r="23047"/>
          <a:stretch/>
        </p:blipFill>
        <p:spPr bwMode="auto">
          <a:xfrm>
            <a:off x="9114282" y="450003"/>
            <a:ext cx="2626975" cy="2664001"/>
          </a:xfrm>
          <a:custGeom>
            <a:avLst/>
            <a:gdLst/>
            <a:ahLst/>
            <a:cxnLst/>
            <a:rect l="l" t="t" r="r" b="b"/>
            <a:pathLst>
              <a:path w="2626975" h="2664001">
                <a:moveTo>
                  <a:pt x="0" y="0"/>
                </a:moveTo>
                <a:lnTo>
                  <a:pt x="2626975" y="1"/>
                </a:lnTo>
                <a:lnTo>
                  <a:pt x="2626975" y="2664001"/>
                </a:lnTo>
                <a:lnTo>
                  <a:pt x="0" y="2664001"/>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See the source image">
            <a:extLst>
              <a:ext uri="{FF2B5EF4-FFF2-40B4-BE49-F238E27FC236}">
                <a16:creationId xmlns:a16="http://schemas.microsoft.com/office/drawing/2014/main" id="{336E065B-1404-4824-9D48-F0861AA023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677" r="1" b="8469"/>
          <a:stretch/>
        </p:blipFill>
        <p:spPr bwMode="auto">
          <a:xfrm>
            <a:off x="6307307" y="3294001"/>
            <a:ext cx="5433948" cy="2664002"/>
          </a:xfrm>
          <a:custGeom>
            <a:avLst/>
            <a:gdLst/>
            <a:ahLst/>
            <a:cxnLst/>
            <a:rect l="l" t="t" r="r" b="b"/>
            <a:pathLst>
              <a:path w="5433948" h="2664002">
                <a:moveTo>
                  <a:pt x="0" y="0"/>
                </a:moveTo>
                <a:lnTo>
                  <a:pt x="5433948" y="0"/>
                </a:lnTo>
                <a:lnTo>
                  <a:pt x="5433948" y="2664002"/>
                </a:lnTo>
                <a:lnTo>
                  <a:pt x="0" y="2664001"/>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6" name="Picture 4" descr="See the source image">
            <a:extLst>
              <a:ext uri="{FF2B5EF4-FFF2-40B4-BE49-F238E27FC236}">
                <a16:creationId xmlns:a16="http://schemas.microsoft.com/office/drawing/2014/main" id="{22CB1B90-811F-4079-8BC0-18AD516C51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77" r="23047"/>
          <a:stretch/>
        </p:blipFill>
        <p:spPr bwMode="auto">
          <a:xfrm>
            <a:off x="9266682" y="602403"/>
            <a:ext cx="2626975" cy="2664001"/>
          </a:xfrm>
          <a:custGeom>
            <a:avLst/>
            <a:gdLst/>
            <a:ahLst/>
            <a:cxnLst/>
            <a:rect l="l" t="t" r="r" b="b"/>
            <a:pathLst>
              <a:path w="2626975" h="2664001">
                <a:moveTo>
                  <a:pt x="0" y="0"/>
                </a:moveTo>
                <a:lnTo>
                  <a:pt x="2626975" y="1"/>
                </a:lnTo>
                <a:lnTo>
                  <a:pt x="2626975" y="2664001"/>
                </a:lnTo>
                <a:lnTo>
                  <a:pt x="0" y="2664001"/>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9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3C65-C7D9-48A3-9178-43D1FCB79276}"/>
              </a:ext>
            </a:extLst>
          </p:cNvPr>
          <p:cNvSpPr>
            <a:spLocks noGrp="1"/>
          </p:cNvSpPr>
          <p:nvPr>
            <p:ph type="title"/>
          </p:nvPr>
        </p:nvSpPr>
        <p:spPr/>
        <p:txBody>
          <a:bodyPr/>
          <a:lstStyle/>
          <a:p>
            <a:r>
              <a:rPr lang="en-GB" dirty="0"/>
              <a:t>Picture One</a:t>
            </a:r>
          </a:p>
        </p:txBody>
      </p:sp>
      <p:pic>
        <p:nvPicPr>
          <p:cNvPr id="4" name="Picture 6" descr="See the source image">
            <a:extLst>
              <a:ext uri="{FF2B5EF4-FFF2-40B4-BE49-F238E27FC236}">
                <a16:creationId xmlns:a16="http://schemas.microsoft.com/office/drawing/2014/main" id="{3AB6032B-6C27-487F-AA02-06ACEF40D51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785" r="27077" b="1"/>
          <a:stretch/>
        </p:blipFill>
        <p:spPr bwMode="auto">
          <a:xfrm>
            <a:off x="3165231" y="1735138"/>
            <a:ext cx="5542671" cy="4384308"/>
          </a:xfrm>
          <a:custGeom>
            <a:avLst/>
            <a:gdLst/>
            <a:ahLst/>
            <a:cxnLst/>
            <a:rect l="l" t="t" r="r" b="b"/>
            <a:pathLst>
              <a:path w="2626974" h="2664002">
                <a:moveTo>
                  <a:pt x="0" y="0"/>
                </a:moveTo>
                <a:lnTo>
                  <a:pt x="2626974" y="1"/>
                </a:lnTo>
                <a:lnTo>
                  <a:pt x="2626974" y="2664002"/>
                </a:lnTo>
                <a:lnTo>
                  <a:pt x="0" y="2664002"/>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1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DC09-0F19-497A-A2E4-C312D7743F65}"/>
              </a:ext>
            </a:extLst>
          </p:cNvPr>
          <p:cNvSpPr>
            <a:spLocks noGrp="1"/>
          </p:cNvSpPr>
          <p:nvPr>
            <p:ph type="title"/>
          </p:nvPr>
        </p:nvSpPr>
        <p:spPr/>
        <p:txBody>
          <a:bodyPr/>
          <a:lstStyle/>
          <a:p>
            <a:r>
              <a:rPr lang="en-GB" dirty="0"/>
              <a:t>Picture Two</a:t>
            </a:r>
          </a:p>
        </p:txBody>
      </p:sp>
      <p:pic>
        <p:nvPicPr>
          <p:cNvPr id="5" name="Picture 2" descr="See the source image">
            <a:extLst>
              <a:ext uri="{FF2B5EF4-FFF2-40B4-BE49-F238E27FC236}">
                <a16:creationId xmlns:a16="http://schemas.microsoft.com/office/drawing/2014/main" id="{336E065B-1404-4824-9D48-F0861AA023AB}"/>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3677" r="1" b="8469"/>
          <a:stretch/>
        </p:blipFill>
        <p:spPr bwMode="auto">
          <a:xfrm>
            <a:off x="551687" y="1930400"/>
            <a:ext cx="6862708" cy="3367354"/>
          </a:xfrm>
          <a:custGeom>
            <a:avLst/>
            <a:gdLst/>
            <a:ahLst/>
            <a:cxnLst/>
            <a:rect l="l" t="t" r="r" b="b"/>
            <a:pathLst>
              <a:path w="5433948" h="2664002">
                <a:moveTo>
                  <a:pt x="0" y="0"/>
                </a:moveTo>
                <a:lnTo>
                  <a:pt x="5433948" y="0"/>
                </a:lnTo>
                <a:lnTo>
                  <a:pt x="5433948" y="2664002"/>
                </a:lnTo>
                <a:lnTo>
                  <a:pt x="0" y="2664001"/>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083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10515600" cy="1122284"/>
          </a:xfrm>
        </p:spPr>
        <p:txBody>
          <a:bodyPr>
            <a:normAutofit/>
          </a:bodyPr>
          <a:lstStyle/>
          <a:p>
            <a:r>
              <a:rPr lang="en-GB" sz="5400" b="1" dirty="0"/>
              <a:t>Author – Tom Palmer</a:t>
            </a:r>
          </a:p>
        </p:txBody>
      </p:sp>
      <p:sp>
        <p:nvSpPr>
          <p:cNvPr id="6" name="Rectangle 3"/>
          <p:cNvSpPr>
            <a:spLocks noChangeArrowheads="1"/>
          </p:cNvSpPr>
          <p:nvPr/>
        </p:nvSpPr>
        <p:spPr bwMode="auto">
          <a:xfrm>
            <a:off x="165100" y="829898"/>
            <a:ext cx="8523514"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I am a father, husband, author, football fan and a reader. In fact, it was reading about football that changed my life.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I wasn’t keen on reading when I was young. My mum was worried about me because I was struggling at school.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She encouraged me to read about football in newspapers, magazines and books. Gradually I came to love books.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And, from that point, my life changed. I wanted to know</a:t>
            </a:r>
            <a:r>
              <a:rPr kumimoji="0" lang="en-US" altLang="en-US" sz="2000" b="0" i="1" u="none" strike="noStrike" cap="none" normalizeH="0" baseline="0" dirty="0">
                <a:ln>
                  <a:noFill/>
                </a:ln>
                <a:solidFill>
                  <a:schemeClr val="tx1"/>
                </a:solidFill>
                <a:effectLst/>
              </a:rPr>
              <a:t> everything</a:t>
            </a:r>
            <a:r>
              <a:rPr kumimoji="0" lang="en-US" altLang="en-US" sz="2000" b="0" i="0" u="none" strike="noStrike" cap="none" normalizeH="0" baseline="0" dirty="0">
                <a:ln>
                  <a:noFill/>
                </a:ln>
                <a:solidFill>
                  <a:schemeClr val="tx1"/>
                </a:solidFill>
                <a:effectLst/>
              </a:rPr>
              <a:t> about books.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I went to night school to do A levels when I was 21. Then I did a degree in European Literature when I was 24. It was brilliant!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t>A</a:t>
            </a:r>
            <a:r>
              <a:rPr kumimoji="0" lang="en-US" altLang="en-US" sz="2000" b="0" i="0" u="none" strike="noStrike" cap="none" normalizeH="0" baseline="0" dirty="0">
                <a:ln>
                  <a:noFill/>
                </a:ln>
                <a:solidFill>
                  <a:schemeClr val="tx1"/>
                </a:solidFill>
                <a:effectLst/>
              </a:rPr>
              <a:t>fter I had graduated, I went to work in a bookshop, then a library, then I managed book festivals. All that time I was writing: stories, poems, diaries and</a:t>
            </a:r>
            <a:r>
              <a:rPr kumimoji="0" lang="en-US" altLang="en-US" sz="2000" b="0" i="0" u="none" strike="noStrike" cap="none" normalizeH="0" baseline="0" dirty="0">
                <a:ln>
                  <a:noFill/>
                </a:ln>
                <a:solidFill>
                  <a:schemeClr val="tx1"/>
                </a:solidFill>
                <a:effectLst/>
                <a:hlinkClick r:id="rId2"/>
              </a:rPr>
              <a:t> </a:t>
            </a:r>
            <a:r>
              <a:rPr kumimoji="0" lang="en-US" altLang="en-US" sz="2000" b="0" i="0" u="sng" strike="noStrike" cap="none" normalizeH="0" baseline="0" dirty="0">
                <a:ln>
                  <a:noFill/>
                </a:ln>
                <a:solidFill>
                  <a:srgbClr val="FF0000"/>
                </a:solidFill>
                <a:effectLst/>
                <a:hlinkClick r:id="rId2"/>
              </a:rPr>
              <a:t>books for adults.</a:t>
            </a:r>
            <a:r>
              <a:rPr kumimoji="0" lang="en-US" altLang="en-US" sz="2000" b="0" i="0" u="sng" strike="noStrike" cap="none" normalizeH="0" baseline="0" dirty="0">
                <a:ln>
                  <a:noFill/>
                </a:ln>
                <a:solidFill>
                  <a:srgbClr val="FF000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rPr>
              <a:t>Then – after a few years – I was lucky enough to have one of my football </a:t>
            </a:r>
            <a:r>
              <a:rPr kumimoji="0" lang="en-US" altLang="en-US" sz="2000" b="0" i="0" u="none" strike="noStrike" cap="none" normalizeH="0" baseline="0" dirty="0">
                <a:ln>
                  <a:noFill/>
                </a:ln>
                <a:solidFill>
                  <a:schemeClr val="tx1"/>
                </a:solidFill>
                <a:effectLst/>
                <a:hlinkClick r:id="rId3"/>
              </a:rPr>
              <a:t>books for children</a:t>
            </a:r>
            <a:r>
              <a:rPr kumimoji="0" lang="en-US" altLang="en-US" sz="2000" b="0" i="0" u="none" strike="noStrike" cap="none" normalizeH="0" baseline="0" dirty="0">
                <a:ln>
                  <a:noFill/>
                </a:ln>
                <a:solidFill>
                  <a:schemeClr val="tx1"/>
                </a:solidFill>
                <a:effectLst/>
              </a:rPr>
              <a:t> accepted by Puffin</a:t>
            </a:r>
            <a:r>
              <a:rPr kumimoji="0" lang="en-US" altLang="en-US" b="0" i="0" u="none" strike="noStrike" cap="none" normalizeH="0" baseline="0" dirty="0">
                <a:ln>
                  <a:noFill/>
                </a:ln>
                <a:solidFill>
                  <a:schemeClr val="tx1"/>
                </a:solidFill>
                <a:effectLst/>
              </a:rPr>
              <a:t>.</a:t>
            </a:r>
          </a:p>
        </p:txBody>
      </p:sp>
      <p:sp>
        <p:nvSpPr>
          <p:cNvPr id="7" name="AutoShape 4" descr="Tom Palmer Black OP">
            <a:hlinkClick r:id="rId4"/>
          </p:cNvPr>
          <p:cNvSpPr>
            <a:spLocks noChangeAspect="1" noChangeArrowheads="1"/>
          </p:cNvSpPr>
          <p:nvPr/>
        </p:nvSpPr>
        <p:spPr bwMode="auto">
          <a:xfrm>
            <a:off x="320675" y="2880539"/>
            <a:ext cx="2443267" cy="3071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8614" y="125187"/>
            <a:ext cx="3287486" cy="3287486"/>
          </a:xfrm>
          <a:prstGeom prst="rect">
            <a:avLst/>
          </a:prstGeom>
        </p:spPr>
      </p:pic>
    </p:spTree>
    <p:extLst>
      <p:ext uri="{BB962C8B-B14F-4D97-AF65-F5344CB8AC3E}">
        <p14:creationId xmlns:p14="http://schemas.microsoft.com/office/powerpoint/2010/main" val="1202445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27363-57BD-47E4-9F40-090F44D1DB98}"/>
              </a:ext>
            </a:extLst>
          </p:cNvPr>
          <p:cNvSpPr>
            <a:spLocks noGrp="1"/>
          </p:cNvSpPr>
          <p:nvPr>
            <p:ph type="title"/>
          </p:nvPr>
        </p:nvSpPr>
        <p:spPr/>
        <p:txBody>
          <a:bodyPr/>
          <a:lstStyle/>
          <a:p>
            <a:r>
              <a:rPr lang="en-GB" dirty="0"/>
              <a:t>Picture Three </a:t>
            </a:r>
          </a:p>
        </p:txBody>
      </p:sp>
      <p:pic>
        <p:nvPicPr>
          <p:cNvPr id="4" name="Picture 4" descr="See the source image">
            <a:extLst>
              <a:ext uri="{FF2B5EF4-FFF2-40B4-BE49-F238E27FC236}">
                <a16:creationId xmlns:a16="http://schemas.microsoft.com/office/drawing/2014/main" id="{36CE78EA-CBC5-4A63-8434-44D577D2775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77" r="23047"/>
          <a:stretch/>
        </p:blipFill>
        <p:spPr bwMode="auto">
          <a:xfrm>
            <a:off x="4230463" y="1735138"/>
            <a:ext cx="3727899" cy="3783012"/>
          </a:xfrm>
          <a:custGeom>
            <a:avLst/>
            <a:gdLst/>
            <a:ahLst/>
            <a:cxnLst/>
            <a:rect l="l" t="t" r="r" b="b"/>
            <a:pathLst>
              <a:path w="2626975" h="2664001">
                <a:moveTo>
                  <a:pt x="0" y="0"/>
                </a:moveTo>
                <a:lnTo>
                  <a:pt x="2626975" y="1"/>
                </a:lnTo>
                <a:lnTo>
                  <a:pt x="2626975" y="2664001"/>
                </a:lnTo>
                <a:lnTo>
                  <a:pt x="0" y="2664001"/>
                </a:lnTo>
                <a:lnTo>
                  <a:pt x="0" y="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36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FC4AC91-30B8-4B0B-A187-C39F19131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DBD6AB-B092-41A0-898F-35B7C1E3E885}"/>
              </a:ext>
            </a:extLst>
          </p:cNvPr>
          <p:cNvSpPr>
            <a:spLocks noGrp="1"/>
          </p:cNvSpPr>
          <p:nvPr>
            <p:ph type="title"/>
          </p:nvPr>
        </p:nvSpPr>
        <p:spPr>
          <a:xfrm>
            <a:off x="448056" y="389970"/>
            <a:ext cx="11301984" cy="860400"/>
          </a:xfrm>
        </p:spPr>
        <p:txBody>
          <a:bodyPr anchor="b">
            <a:normAutofit/>
          </a:bodyPr>
          <a:lstStyle/>
          <a:p>
            <a:r>
              <a:rPr lang="en-GB" dirty="0"/>
              <a:t>Diary Entry</a:t>
            </a:r>
          </a:p>
        </p:txBody>
      </p:sp>
      <p:cxnSp>
        <p:nvCxnSpPr>
          <p:cNvPr id="12" name="Straight Connector 11">
            <a:extLst>
              <a:ext uri="{FF2B5EF4-FFF2-40B4-BE49-F238E27FC236}">
                <a16:creationId xmlns:a16="http://schemas.microsoft.com/office/drawing/2014/main" id="{493FE3F6-2B23-4E4E-AA49-C212646DC7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16092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98AFDB-B187-4D12-B4B2-7CB600FDB41D}"/>
              </a:ext>
            </a:extLst>
          </p:cNvPr>
          <p:cNvGraphicFramePr>
            <a:graphicFrameLocks noGrp="1"/>
          </p:cNvGraphicFramePr>
          <p:nvPr>
            <p:ph idx="1"/>
            <p:extLst>
              <p:ext uri="{D42A27DB-BD31-4B8C-83A1-F6EECF244321}">
                <p14:modId xmlns:p14="http://schemas.microsoft.com/office/powerpoint/2010/main" val="3381378648"/>
              </p:ext>
            </p:extLst>
          </p:nvPr>
        </p:nvGraphicFramePr>
        <p:xfrm>
          <a:off x="450000" y="2059200"/>
          <a:ext cx="11293475" cy="378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17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4D06C-9134-4ECF-B23B-097E2CE1694D}"/>
              </a:ext>
            </a:extLst>
          </p:cNvPr>
          <p:cNvSpPr>
            <a:spLocks noGrp="1"/>
          </p:cNvSpPr>
          <p:nvPr>
            <p:ph type="title"/>
          </p:nvPr>
        </p:nvSpPr>
        <p:spPr>
          <a:xfrm>
            <a:off x="448056" y="388800"/>
            <a:ext cx="5432044" cy="860400"/>
          </a:xfrm>
        </p:spPr>
        <p:txBody>
          <a:bodyPr anchor="b">
            <a:normAutofit/>
          </a:bodyPr>
          <a:lstStyle/>
          <a:p>
            <a:r>
              <a:rPr lang="en-GB" dirty="0"/>
              <a:t>Diary Entry</a:t>
            </a:r>
          </a:p>
        </p:txBody>
      </p:sp>
      <p:cxnSp>
        <p:nvCxnSpPr>
          <p:cNvPr id="73"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B02BB8-1207-4DE2-938D-3A5F1490296F}"/>
              </a:ext>
            </a:extLst>
          </p:cNvPr>
          <p:cNvSpPr>
            <a:spLocks noGrp="1"/>
          </p:cNvSpPr>
          <p:nvPr>
            <p:ph idx="1"/>
          </p:nvPr>
        </p:nvSpPr>
        <p:spPr>
          <a:xfrm>
            <a:off x="448056" y="1944000"/>
            <a:ext cx="5432044" cy="4006800"/>
          </a:xfrm>
        </p:spPr>
        <p:txBody>
          <a:bodyPr>
            <a:normAutofit/>
          </a:bodyPr>
          <a:lstStyle/>
          <a:p>
            <a:pPr lvl="0"/>
            <a:r>
              <a:rPr lang="en-GB" sz="2000" dirty="0"/>
              <a:t>5</a:t>
            </a:r>
            <a:r>
              <a:rPr lang="en-GB" sz="2000" baseline="30000" dirty="0"/>
              <a:t>th</a:t>
            </a:r>
            <a:r>
              <a:rPr lang="en-GB" sz="2000" dirty="0"/>
              <a:t> October 1943</a:t>
            </a:r>
          </a:p>
          <a:p>
            <a:pPr lvl="0"/>
            <a:r>
              <a:rPr lang="en-GB" sz="2000" dirty="0"/>
              <a:t>I woke up in my hammock as usual, I felt really…..</a:t>
            </a:r>
          </a:p>
          <a:p>
            <a:pPr lvl="0"/>
            <a:r>
              <a:rPr lang="en-GB" sz="2000" dirty="0"/>
              <a:t>Stephen and Joseph joined me at breakfast. Stephen looked as if……</a:t>
            </a:r>
          </a:p>
          <a:p>
            <a:pPr lvl="0"/>
            <a:r>
              <a:rPr lang="en-GB" sz="2000" dirty="0"/>
              <a:t>As we walked along  the…</a:t>
            </a:r>
          </a:p>
          <a:p>
            <a:pPr lvl="0"/>
            <a:r>
              <a:rPr lang="en-GB" sz="2000" dirty="0"/>
              <a:t>I turned the wheel of the heavy door and pushed. I was outside it was a cold as…..</a:t>
            </a:r>
            <a:endParaRPr lang="en-US" sz="2000" dirty="0"/>
          </a:p>
          <a:p>
            <a:endParaRPr lang="en-GB" sz="2000" dirty="0"/>
          </a:p>
        </p:txBody>
      </p:sp>
      <p:pic>
        <p:nvPicPr>
          <p:cNvPr id="10242" name="Picture 2" descr="See the source image">
            <a:extLst>
              <a:ext uri="{FF2B5EF4-FFF2-40B4-BE49-F238E27FC236}">
                <a16:creationId xmlns:a16="http://schemas.microsoft.com/office/drawing/2014/main" id="{6D221100-BE24-4E90-8F21-E8E58C70A2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7308" y="945868"/>
            <a:ext cx="5441280" cy="451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Definitions</a:t>
            </a:r>
          </a:p>
        </p:txBody>
      </p:sp>
      <p:sp>
        <p:nvSpPr>
          <p:cNvPr id="3" name="Content Placeholder 2"/>
          <p:cNvSpPr>
            <a:spLocks noGrp="1"/>
          </p:cNvSpPr>
          <p:nvPr>
            <p:ph idx="1"/>
          </p:nvPr>
        </p:nvSpPr>
        <p:spPr>
          <a:xfrm>
            <a:off x="677334" y="1506711"/>
            <a:ext cx="8596668" cy="3880773"/>
          </a:xfrm>
        </p:spPr>
        <p:txBody>
          <a:bodyPr>
            <a:normAutofit/>
          </a:bodyPr>
          <a:lstStyle/>
          <a:p>
            <a:r>
              <a:rPr lang="en-GB" sz="2800" dirty="0"/>
              <a:t>Mess- where the Naval officers socialise, eat and sometimes live. </a:t>
            </a:r>
          </a:p>
          <a:p>
            <a:endParaRPr lang="en-GB" sz="2800" dirty="0"/>
          </a:p>
          <a:p>
            <a:r>
              <a:rPr lang="en-GB" sz="2800" dirty="0"/>
              <a:t>Convoy: A group of ships travelling together for protection.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358" y="3831389"/>
            <a:ext cx="3368843" cy="28528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964" y="4090737"/>
            <a:ext cx="4514850" cy="2593494"/>
          </a:xfrm>
          <a:prstGeom prst="rect">
            <a:avLst/>
          </a:prstGeom>
        </p:spPr>
      </p:pic>
    </p:spTree>
    <p:extLst>
      <p:ext uri="{BB962C8B-B14F-4D97-AF65-F5344CB8AC3E}">
        <p14:creationId xmlns:p14="http://schemas.microsoft.com/office/powerpoint/2010/main" val="2379432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5400" b="1" dirty="0"/>
              <a:t>Chapter Three</a:t>
            </a:r>
          </a:p>
        </p:txBody>
      </p:sp>
      <p:sp>
        <p:nvSpPr>
          <p:cNvPr id="3" name="Content Placeholder 2"/>
          <p:cNvSpPr>
            <a:spLocks noGrp="1"/>
          </p:cNvSpPr>
          <p:nvPr>
            <p:ph idx="1"/>
          </p:nvPr>
        </p:nvSpPr>
        <p:spPr>
          <a:xfrm>
            <a:off x="838200" y="1325563"/>
            <a:ext cx="10515600" cy="4977266"/>
          </a:xfrm>
        </p:spPr>
        <p:txBody>
          <a:bodyPr>
            <a:normAutofit fontScale="92500" lnSpcReduction="20000"/>
          </a:bodyPr>
          <a:lstStyle/>
          <a:p>
            <a:pPr marL="0" indent="0">
              <a:buNone/>
            </a:pPr>
            <a:r>
              <a:rPr lang="en-GB" sz="3200" dirty="0"/>
              <a:t>Read this then write a letter taking on the persona of Frank!</a:t>
            </a:r>
          </a:p>
          <a:p>
            <a:pPr marL="0" indent="0">
              <a:buNone/>
            </a:pPr>
            <a:r>
              <a:rPr lang="en-GB" sz="3200" dirty="0"/>
              <a:t>You must write to his mum explaining what happened and how he survived!</a:t>
            </a:r>
          </a:p>
          <a:p>
            <a:pPr marL="0" indent="0">
              <a:buNone/>
            </a:pPr>
            <a:endParaRPr lang="en-GB" sz="3200" dirty="0"/>
          </a:p>
          <a:p>
            <a:r>
              <a:rPr lang="en-GB" sz="3200" dirty="0"/>
              <a:t>Mention the weight of his kit</a:t>
            </a:r>
          </a:p>
          <a:p>
            <a:r>
              <a:rPr lang="en-GB" sz="3200" dirty="0"/>
              <a:t>The freezing temperatures</a:t>
            </a:r>
          </a:p>
          <a:p>
            <a:r>
              <a:rPr lang="en-GB" sz="3200" dirty="0"/>
              <a:t>How he thought of her</a:t>
            </a:r>
          </a:p>
          <a:p>
            <a:r>
              <a:rPr lang="en-GB" sz="3200" dirty="0"/>
              <a:t>The rescue and who was with him </a:t>
            </a:r>
          </a:p>
          <a:p>
            <a:r>
              <a:rPr lang="en-GB" sz="3200" dirty="0"/>
              <a:t>Where he is heading now and how he is feeling about it?</a:t>
            </a:r>
          </a:p>
        </p:txBody>
      </p:sp>
    </p:spTree>
    <p:extLst>
      <p:ext uri="{BB962C8B-B14F-4D97-AF65-F5344CB8AC3E}">
        <p14:creationId xmlns:p14="http://schemas.microsoft.com/office/powerpoint/2010/main" val="376219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you notice about the format of the letter?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657" y="1980292"/>
            <a:ext cx="5950343" cy="4615687"/>
          </a:xfrm>
        </p:spPr>
      </p:pic>
    </p:spTree>
    <p:extLst>
      <p:ext uri="{BB962C8B-B14F-4D97-AF65-F5344CB8AC3E}">
        <p14:creationId xmlns:p14="http://schemas.microsoft.com/office/powerpoint/2010/main" val="3349700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Prompt for Frank’s letter</a:t>
            </a:r>
          </a:p>
        </p:txBody>
      </p:sp>
      <p:sp>
        <p:nvSpPr>
          <p:cNvPr id="3" name="Content Placeholder 2"/>
          <p:cNvSpPr>
            <a:spLocks noGrp="1"/>
          </p:cNvSpPr>
          <p:nvPr>
            <p:ph idx="1"/>
          </p:nvPr>
        </p:nvSpPr>
        <p:spPr/>
        <p:txBody>
          <a:bodyPr/>
          <a:lstStyle/>
          <a:p>
            <a:r>
              <a:rPr lang="en-GB" dirty="0"/>
              <a:t> </a:t>
            </a:r>
            <a:r>
              <a:rPr lang="en-GB" sz="3200" dirty="0"/>
              <a:t>Mum,</a:t>
            </a:r>
          </a:p>
          <a:p>
            <a:r>
              <a:rPr lang="en-GB" sz="3200" dirty="0"/>
              <a:t>              You won’t believe how heavy our outdoor clothing is. I can barely see when we get outside….</a:t>
            </a:r>
          </a:p>
        </p:txBody>
      </p:sp>
    </p:spTree>
    <p:extLst>
      <p:ext uri="{BB962C8B-B14F-4D97-AF65-F5344CB8AC3E}">
        <p14:creationId xmlns:p14="http://schemas.microsoft.com/office/powerpoint/2010/main" val="2308808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a:t>
            </a:r>
          </a:p>
          <a:p>
            <a:pPr marL="0" indent="0" algn="ctr">
              <a:buNone/>
            </a:pPr>
            <a:r>
              <a:rPr lang="en-GB" sz="5400" dirty="0">
                <a:latin typeface="Calibri" panose="020F0502020204030204" pitchFamily="34" charset="0"/>
              </a:rPr>
              <a:t>Four</a:t>
            </a:r>
          </a:p>
          <a:p>
            <a:pPr marL="0" indent="0" algn="ctr">
              <a:buNone/>
            </a:pPr>
            <a:r>
              <a:rPr lang="en-GB" sz="5400" dirty="0">
                <a:latin typeface="Calibri" panose="020F0502020204030204" pitchFamily="34" charset="0"/>
              </a:rPr>
              <a:t>Then attempt RUAE questions</a:t>
            </a:r>
          </a:p>
        </p:txBody>
      </p:sp>
    </p:spTree>
    <p:extLst>
      <p:ext uri="{BB962C8B-B14F-4D97-AF65-F5344CB8AC3E}">
        <p14:creationId xmlns:p14="http://schemas.microsoft.com/office/powerpoint/2010/main" val="406621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a:t>Sides of a ship</a:t>
            </a:r>
          </a:p>
        </p:txBody>
      </p:sp>
      <p:pic>
        <p:nvPicPr>
          <p:cNvPr id="4" name="Content Placeholder 3"/>
          <p:cNvPicPr>
            <a:picLocks noGrp="1" noChangeAspect="1"/>
          </p:cNvPicPr>
          <p:nvPr>
            <p:ph idx="1"/>
          </p:nvPr>
        </p:nvPicPr>
        <p:blipFill>
          <a:blip r:embed="rId2"/>
          <a:stretch>
            <a:fillRect/>
          </a:stretch>
        </p:blipFill>
        <p:spPr>
          <a:xfrm>
            <a:off x="2784277" y="1735138"/>
            <a:ext cx="6620271" cy="3783012"/>
          </a:xfrm>
          <a:prstGeom prst="rect">
            <a:avLst/>
          </a:prstGeom>
        </p:spPr>
      </p:pic>
    </p:spTree>
    <p:extLst>
      <p:ext uri="{BB962C8B-B14F-4D97-AF65-F5344CB8AC3E}">
        <p14:creationId xmlns:p14="http://schemas.microsoft.com/office/powerpoint/2010/main" val="314671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North star</a:t>
            </a:r>
          </a:p>
        </p:txBody>
      </p:sp>
      <p:pic>
        <p:nvPicPr>
          <p:cNvPr id="4" name="Content Placeholder 3"/>
          <p:cNvPicPr>
            <a:picLocks noGrp="1" noChangeAspect="1"/>
          </p:cNvPicPr>
          <p:nvPr>
            <p:ph idx="1"/>
          </p:nvPr>
        </p:nvPicPr>
        <p:blipFill>
          <a:blip r:embed="rId2"/>
          <a:stretch>
            <a:fillRect/>
          </a:stretch>
        </p:blipFill>
        <p:spPr>
          <a:xfrm>
            <a:off x="2059200" y="1735138"/>
            <a:ext cx="8070425" cy="3783012"/>
          </a:xfrm>
          <a:prstGeom prst="rect">
            <a:avLst/>
          </a:prstGeom>
        </p:spPr>
      </p:pic>
    </p:spTree>
    <p:extLst>
      <p:ext uri="{BB962C8B-B14F-4D97-AF65-F5344CB8AC3E}">
        <p14:creationId xmlns:p14="http://schemas.microsoft.com/office/powerpoint/2010/main" val="23743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4735" y="1507067"/>
            <a:ext cx="8596668" cy="1826581"/>
          </a:xfrm>
        </p:spPr>
        <p:txBody>
          <a:bodyPr/>
          <a:lstStyle/>
          <a:p>
            <a:r>
              <a:rPr lang="en-GB" dirty="0"/>
              <a:t>Pre-Reading Activities</a:t>
            </a:r>
          </a:p>
        </p:txBody>
      </p:sp>
      <p:sp>
        <p:nvSpPr>
          <p:cNvPr id="5" name="Text Placeholder 4"/>
          <p:cNvSpPr>
            <a:spLocks noGrp="1"/>
          </p:cNvSpPr>
          <p:nvPr>
            <p:ph type="body" idx="1"/>
          </p:nvPr>
        </p:nvSpPr>
        <p:spPr>
          <a:xfrm>
            <a:off x="1214965" y="3435248"/>
            <a:ext cx="10977035" cy="860400"/>
          </a:xfrm>
        </p:spPr>
        <p:txBody>
          <a:bodyPr/>
          <a:lstStyle/>
          <a:p>
            <a:r>
              <a:rPr lang="en-GB" dirty="0"/>
              <a:t>Arctic Star by Tom Palmer - who provided some of these tasks on his website! </a:t>
            </a:r>
          </a:p>
        </p:txBody>
      </p:sp>
    </p:spTree>
    <p:extLst>
      <p:ext uri="{BB962C8B-B14F-4D97-AF65-F5344CB8AC3E}">
        <p14:creationId xmlns:p14="http://schemas.microsoft.com/office/powerpoint/2010/main" val="2301924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a:t>October Revolution</a:t>
            </a:r>
          </a:p>
        </p:txBody>
      </p:sp>
      <p:pic>
        <p:nvPicPr>
          <p:cNvPr id="4" name="Content Placeholder 3"/>
          <p:cNvPicPr>
            <a:picLocks noGrp="1" noChangeAspect="1"/>
          </p:cNvPicPr>
          <p:nvPr>
            <p:ph idx="1"/>
          </p:nvPr>
        </p:nvPicPr>
        <p:blipFill>
          <a:blip r:embed="rId2"/>
          <a:stretch>
            <a:fillRect/>
          </a:stretch>
        </p:blipFill>
        <p:spPr>
          <a:xfrm>
            <a:off x="2244437" y="2006930"/>
            <a:ext cx="7030192" cy="3823854"/>
          </a:xfrm>
          <a:prstGeom prst="rect">
            <a:avLst/>
          </a:prstGeom>
        </p:spPr>
      </p:pic>
    </p:spTree>
    <p:extLst>
      <p:ext uri="{BB962C8B-B14F-4D97-AF65-F5344CB8AC3E}">
        <p14:creationId xmlns:p14="http://schemas.microsoft.com/office/powerpoint/2010/main" val="974452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000"/>
            <a:ext cx="8596668" cy="1320800"/>
          </a:xfrm>
        </p:spPr>
        <p:txBody>
          <a:bodyPr>
            <a:normAutofit/>
          </a:bodyPr>
          <a:lstStyle/>
          <a:p>
            <a:r>
              <a:rPr lang="en-GB" sz="5400" b="1" dirty="0"/>
              <a:t>Chapter Four</a:t>
            </a:r>
          </a:p>
        </p:txBody>
      </p:sp>
      <p:sp>
        <p:nvSpPr>
          <p:cNvPr id="3" name="Content Placeholder 2"/>
          <p:cNvSpPr>
            <a:spLocks noGrp="1"/>
          </p:cNvSpPr>
          <p:nvPr>
            <p:ph idx="1"/>
          </p:nvPr>
        </p:nvSpPr>
        <p:spPr>
          <a:xfrm>
            <a:off x="939800" y="1219200"/>
            <a:ext cx="10668000" cy="3880773"/>
          </a:xfrm>
        </p:spPr>
        <p:txBody>
          <a:bodyPr>
            <a:noAutofit/>
          </a:bodyPr>
          <a:lstStyle/>
          <a:p>
            <a:pPr marL="0" indent="0">
              <a:buNone/>
            </a:pPr>
            <a:r>
              <a:rPr lang="en-GB" sz="3200" dirty="0">
                <a:latin typeface="Calibri" panose="020F0502020204030204" pitchFamily="34" charset="0"/>
              </a:rPr>
              <a:t>1. How many ships were sailing the Arctic Ocean? What were they carrying? For whom and why? </a:t>
            </a:r>
            <a:r>
              <a:rPr lang="en-GB" sz="3200" dirty="0" err="1">
                <a:latin typeface="Calibri" panose="020F0502020204030204" pitchFamily="34" charset="0"/>
              </a:rPr>
              <a:t>Pg</a:t>
            </a:r>
            <a:r>
              <a:rPr lang="en-GB" sz="3200" dirty="0">
                <a:latin typeface="Calibri" panose="020F0502020204030204" pitchFamily="34" charset="0"/>
              </a:rPr>
              <a:t> 23 </a:t>
            </a:r>
          </a:p>
          <a:p>
            <a:pPr marL="0" indent="0">
              <a:buNone/>
            </a:pPr>
            <a:r>
              <a:rPr lang="en-GB" sz="3200" dirty="0">
                <a:latin typeface="Calibri" panose="020F0502020204030204" pitchFamily="34" charset="0"/>
              </a:rPr>
              <a:t>2. Why was Frank anxious about hearing a foreign voice? </a:t>
            </a:r>
            <a:r>
              <a:rPr lang="en-GB" sz="3200" dirty="0" err="1">
                <a:latin typeface="Calibri" panose="020F0502020204030204" pitchFamily="34" charset="0"/>
              </a:rPr>
              <a:t>Pg</a:t>
            </a:r>
            <a:r>
              <a:rPr lang="en-GB" sz="3200" dirty="0">
                <a:latin typeface="Calibri" panose="020F0502020204030204" pitchFamily="34" charset="0"/>
              </a:rPr>
              <a:t> 24</a:t>
            </a:r>
          </a:p>
          <a:p>
            <a:pPr marL="0" indent="0">
              <a:buNone/>
            </a:pPr>
            <a:r>
              <a:rPr lang="en-GB" sz="3200" dirty="0">
                <a:latin typeface="Calibri" panose="020F0502020204030204" pitchFamily="34" charset="0"/>
              </a:rPr>
              <a:t>3. What is ‘</a:t>
            </a:r>
            <a:r>
              <a:rPr lang="en-GB" sz="3200" dirty="0" err="1">
                <a:latin typeface="Calibri" panose="020F0502020204030204" pitchFamily="34" charset="0"/>
              </a:rPr>
              <a:t>Kye</a:t>
            </a:r>
            <a:r>
              <a:rPr lang="en-GB" sz="3200" dirty="0">
                <a:latin typeface="Calibri" panose="020F0502020204030204" pitchFamily="34" charset="0"/>
              </a:rPr>
              <a:t>’? </a:t>
            </a:r>
            <a:r>
              <a:rPr lang="en-GB" sz="3200" dirty="0" err="1">
                <a:latin typeface="Calibri" panose="020F0502020204030204" pitchFamily="34" charset="0"/>
              </a:rPr>
              <a:t>Pg</a:t>
            </a:r>
            <a:r>
              <a:rPr lang="en-GB" sz="3200" dirty="0">
                <a:latin typeface="Calibri" panose="020F0502020204030204" pitchFamily="34" charset="0"/>
              </a:rPr>
              <a:t> 24 </a:t>
            </a:r>
          </a:p>
          <a:p>
            <a:pPr marL="0" indent="0">
              <a:buNone/>
            </a:pPr>
            <a:r>
              <a:rPr lang="en-GB" sz="3200" dirty="0">
                <a:latin typeface="Calibri" panose="020F0502020204030204" pitchFamily="34" charset="0"/>
              </a:rPr>
              <a:t>4.How many languages does Joseph speak and what are they? </a:t>
            </a:r>
            <a:r>
              <a:rPr lang="en-GB" sz="3200" dirty="0" err="1">
                <a:latin typeface="Calibri" panose="020F0502020204030204" pitchFamily="34" charset="0"/>
              </a:rPr>
              <a:t>Pg</a:t>
            </a:r>
            <a:r>
              <a:rPr lang="en-GB" sz="3200" dirty="0">
                <a:latin typeface="Calibri" panose="020F0502020204030204" pitchFamily="34" charset="0"/>
              </a:rPr>
              <a:t> 25 </a:t>
            </a:r>
            <a:endParaRPr lang="en-GB" sz="3200" b="1" dirty="0">
              <a:latin typeface="Calibri" panose="020F0502020204030204" pitchFamily="34" charset="0"/>
            </a:endParaRPr>
          </a:p>
          <a:p>
            <a:pPr marL="0" indent="0">
              <a:buNone/>
            </a:pPr>
            <a:r>
              <a:rPr lang="en-GB" sz="3200" dirty="0">
                <a:latin typeface="Calibri" panose="020F0502020204030204" pitchFamily="34" charset="0"/>
              </a:rPr>
              <a:t> 5. Who was prime minister of Britain (Leader) and which Royal figure is referenced? </a:t>
            </a:r>
            <a:r>
              <a:rPr lang="en-GB" sz="3200" dirty="0" err="1">
                <a:latin typeface="Calibri" panose="020F0502020204030204" pitchFamily="34" charset="0"/>
              </a:rPr>
              <a:t>Pg</a:t>
            </a:r>
            <a:r>
              <a:rPr lang="en-GB" sz="3200" dirty="0">
                <a:latin typeface="Calibri" panose="020F0502020204030204" pitchFamily="34" charset="0"/>
              </a:rPr>
              <a:t> 27</a:t>
            </a:r>
          </a:p>
        </p:txBody>
      </p:sp>
    </p:spTree>
    <p:extLst>
      <p:ext uri="{BB962C8B-B14F-4D97-AF65-F5344CB8AC3E}">
        <p14:creationId xmlns:p14="http://schemas.microsoft.com/office/powerpoint/2010/main" val="429255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normAutofit/>
          </a:bodyPr>
          <a:lstStyle/>
          <a:p>
            <a:r>
              <a:rPr lang="en-GB" sz="5400" b="1" dirty="0"/>
              <a:t>Chapter Four Answers</a:t>
            </a:r>
          </a:p>
        </p:txBody>
      </p:sp>
      <p:sp>
        <p:nvSpPr>
          <p:cNvPr id="3" name="Content Placeholder 2"/>
          <p:cNvSpPr>
            <a:spLocks noGrp="1"/>
          </p:cNvSpPr>
          <p:nvPr>
            <p:ph idx="1"/>
          </p:nvPr>
        </p:nvSpPr>
        <p:spPr>
          <a:xfrm>
            <a:off x="677334" y="1117600"/>
            <a:ext cx="10651066" cy="3880773"/>
          </a:xfrm>
        </p:spPr>
        <p:txBody>
          <a:bodyPr>
            <a:noAutofit/>
          </a:bodyPr>
          <a:lstStyle/>
          <a:p>
            <a:pPr marL="0" indent="0">
              <a:buNone/>
            </a:pPr>
            <a:r>
              <a:rPr lang="en-GB" sz="3200" dirty="0">
                <a:latin typeface="Calibri" panose="020F0502020204030204" pitchFamily="34" charset="0"/>
              </a:rPr>
              <a:t>1. How many ships were sailing the Arctic Ocean? What were they carrying? For whom and why? </a:t>
            </a:r>
            <a:r>
              <a:rPr lang="en-GB" sz="3200" dirty="0" err="1">
                <a:latin typeface="Calibri" panose="020F0502020204030204" pitchFamily="34" charset="0"/>
              </a:rPr>
              <a:t>Pg</a:t>
            </a:r>
            <a:r>
              <a:rPr lang="en-GB" sz="3200" dirty="0">
                <a:latin typeface="Calibri" panose="020F0502020204030204" pitchFamily="34" charset="0"/>
              </a:rPr>
              <a:t> 23 </a:t>
            </a:r>
            <a:r>
              <a:rPr lang="en-GB" sz="3200" b="1" dirty="0">
                <a:latin typeface="Calibri" panose="020F0502020204030204" pitchFamily="34" charset="0"/>
              </a:rPr>
              <a:t>6x8 = ?</a:t>
            </a:r>
          </a:p>
          <a:p>
            <a:pPr marL="0" indent="0">
              <a:buNone/>
            </a:pPr>
            <a:r>
              <a:rPr lang="en-GB" sz="3200" dirty="0">
                <a:latin typeface="Calibri" panose="020F0502020204030204" pitchFamily="34" charset="0"/>
              </a:rPr>
              <a:t>2. Why was Frank anxious about hearing a foreign voice? </a:t>
            </a:r>
            <a:r>
              <a:rPr lang="en-GB" sz="3200" dirty="0" err="1">
                <a:latin typeface="Calibri" panose="020F0502020204030204" pitchFamily="34" charset="0"/>
              </a:rPr>
              <a:t>Pg</a:t>
            </a:r>
            <a:r>
              <a:rPr lang="en-GB" sz="3200" dirty="0">
                <a:latin typeface="Calibri" panose="020F0502020204030204" pitchFamily="34" charset="0"/>
              </a:rPr>
              <a:t> 24</a:t>
            </a:r>
          </a:p>
          <a:p>
            <a:pPr marL="0" indent="0">
              <a:buNone/>
            </a:pPr>
            <a:r>
              <a:rPr lang="en-GB" sz="3200" b="1" dirty="0">
                <a:latin typeface="Calibri" panose="020F0502020204030204" pitchFamily="34" charset="0"/>
              </a:rPr>
              <a:t>Foreigners could be spies</a:t>
            </a:r>
          </a:p>
          <a:p>
            <a:pPr marL="0" indent="0">
              <a:buNone/>
            </a:pPr>
            <a:r>
              <a:rPr lang="en-GB" sz="3200" dirty="0">
                <a:latin typeface="Calibri" panose="020F0502020204030204" pitchFamily="34" charset="0"/>
              </a:rPr>
              <a:t>3. What is ‘</a:t>
            </a:r>
            <a:r>
              <a:rPr lang="en-GB" sz="3200" dirty="0" err="1">
                <a:latin typeface="Calibri" panose="020F0502020204030204" pitchFamily="34" charset="0"/>
              </a:rPr>
              <a:t>Kye</a:t>
            </a:r>
            <a:r>
              <a:rPr lang="en-GB" sz="3200" dirty="0">
                <a:latin typeface="Calibri" panose="020F0502020204030204" pitchFamily="34" charset="0"/>
              </a:rPr>
              <a:t>’? </a:t>
            </a:r>
            <a:r>
              <a:rPr lang="en-GB" sz="3200" dirty="0" err="1">
                <a:latin typeface="Calibri" panose="020F0502020204030204" pitchFamily="34" charset="0"/>
              </a:rPr>
              <a:t>Pg</a:t>
            </a:r>
            <a:r>
              <a:rPr lang="en-GB" sz="3200" dirty="0">
                <a:latin typeface="Calibri" panose="020F0502020204030204" pitchFamily="34" charset="0"/>
              </a:rPr>
              <a:t> 24 </a:t>
            </a:r>
            <a:r>
              <a:rPr lang="en-GB" sz="3200" b="1" dirty="0">
                <a:latin typeface="Calibri" panose="020F0502020204030204" pitchFamily="34" charset="0"/>
              </a:rPr>
              <a:t>Hot chocolate drink</a:t>
            </a:r>
          </a:p>
          <a:p>
            <a:pPr marL="0" indent="0">
              <a:buNone/>
            </a:pPr>
            <a:r>
              <a:rPr lang="en-GB" sz="3200" dirty="0">
                <a:latin typeface="Calibri" panose="020F0502020204030204" pitchFamily="34" charset="0"/>
              </a:rPr>
              <a:t>4.How many languages does Joseph speak and what are they? </a:t>
            </a:r>
            <a:r>
              <a:rPr lang="en-GB" sz="3200" dirty="0" err="1">
                <a:latin typeface="Calibri" panose="020F0502020204030204" pitchFamily="34" charset="0"/>
              </a:rPr>
              <a:t>Pg</a:t>
            </a:r>
            <a:r>
              <a:rPr lang="en-GB" sz="3200" dirty="0">
                <a:latin typeface="Calibri" panose="020F0502020204030204" pitchFamily="34" charset="0"/>
              </a:rPr>
              <a:t> 25 </a:t>
            </a:r>
            <a:r>
              <a:rPr lang="en-GB" sz="3200" b="1" dirty="0">
                <a:latin typeface="Calibri" panose="020F0502020204030204" pitchFamily="34" charset="0"/>
              </a:rPr>
              <a:t>4 English, French, German &amp; Russian</a:t>
            </a:r>
          </a:p>
          <a:p>
            <a:pPr marL="0" indent="0">
              <a:buNone/>
            </a:pPr>
            <a:r>
              <a:rPr lang="en-GB" sz="3200" dirty="0">
                <a:latin typeface="Calibri" panose="020F0502020204030204" pitchFamily="34" charset="0"/>
              </a:rPr>
              <a:t> 5. Who was prime minister of Britain (Leader) and which Royal figure is referenced? </a:t>
            </a:r>
            <a:r>
              <a:rPr lang="en-GB" sz="3200" dirty="0" err="1">
                <a:latin typeface="Calibri" panose="020F0502020204030204" pitchFamily="34" charset="0"/>
              </a:rPr>
              <a:t>Pg</a:t>
            </a:r>
            <a:r>
              <a:rPr lang="en-GB" sz="3200" dirty="0">
                <a:latin typeface="Calibri" panose="020F0502020204030204" pitchFamily="34" charset="0"/>
              </a:rPr>
              <a:t> 27  </a:t>
            </a:r>
            <a:r>
              <a:rPr lang="en-GB" sz="3200" b="1" dirty="0">
                <a:latin typeface="Calibri" panose="020F0502020204030204" pitchFamily="34" charset="0"/>
              </a:rPr>
              <a:t>Winston Churchill &amp; The King</a:t>
            </a:r>
          </a:p>
        </p:txBody>
      </p:sp>
    </p:spTree>
    <p:extLst>
      <p:ext uri="{BB962C8B-B14F-4D97-AF65-F5344CB8AC3E}">
        <p14:creationId xmlns:p14="http://schemas.microsoft.com/office/powerpoint/2010/main" val="324690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a:t>
            </a:r>
          </a:p>
          <a:p>
            <a:pPr marL="0" indent="0" algn="ctr">
              <a:buNone/>
            </a:pPr>
            <a:r>
              <a:rPr lang="en-GB" sz="5400" dirty="0">
                <a:latin typeface="Calibri" panose="020F0502020204030204" pitchFamily="34" charset="0"/>
              </a:rPr>
              <a:t>Five</a:t>
            </a:r>
          </a:p>
          <a:p>
            <a:pPr marL="0" indent="0" algn="ctr">
              <a:buNone/>
            </a:pPr>
            <a:r>
              <a:rPr lang="en-GB" sz="5400" dirty="0">
                <a:latin typeface="Calibri" panose="020F0502020204030204" pitchFamily="34" charset="0"/>
              </a:rPr>
              <a:t>Pair and share task</a:t>
            </a:r>
          </a:p>
          <a:p>
            <a:pPr marL="0" indent="0" algn="ctr">
              <a:buNone/>
            </a:pPr>
            <a:r>
              <a:rPr lang="en-GB" sz="5400" dirty="0">
                <a:latin typeface="Calibri" panose="020F0502020204030204" pitchFamily="34" charset="0"/>
              </a:rPr>
              <a:t>Talk</a:t>
            </a:r>
          </a:p>
        </p:txBody>
      </p:sp>
    </p:spTree>
    <p:extLst>
      <p:ext uri="{BB962C8B-B14F-4D97-AF65-F5344CB8AC3E}">
        <p14:creationId xmlns:p14="http://schemas.microsoft.com/office/powerpoint/2010/main" val="325111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5400" b="1" dirty="0"/>
              <a:t>Chapter Five – Before Reading</a:t>
            </a:r>
          </a:p>
        </p:txBody>
      </p:sp>
      <p:sp>
        <p:nvSpPr>
          <p:cNvPr id="3" name="Content Placeholder 2"/>
          <p:cNvSpPr>
            <a:spLocks noGrp="1"/>
          </p:cNvSpPr>
          <p:nvPr>
            <p:ph idx="1"/>
          </p:nvPr>
        </p:nvSpPr>
        <p:spPr>
          <a:xfrm>
            <a:off x="838200" y="1325563"/>
            <a:ext cx="10515600" cy="4351338"/>
          </a:xfrm>
        </p:spPr>
        <p:txBody>
          <a:bodyPr>
            <a:noAutofit/>
          </a:bodyPr>
          <a:lstStyle/>
          <a:p>
            <a:pPr marL="0" indent="0">
              <a:buNone/>
            </a:pPr>
            <a:r>
              <a:rPr lang="en-GB" sz="2800" dirty="0">
                <a:latin typeface="Calibri" panose="020F0502020204030204" pitchFamily="34" charset="0"/>
              </a:rPr>
              <a:t>What do you consider the most dangerous job in the world – why? </a:t>
            </a:r>
          </a:p>
          <a:p>
            <a:pPr marL="0" indent="0">
              <a:buNone/>
            </a:pPr>
            <a:endParaRPr lang="en-GB" sz="2800" dirty="0">
              <a:latin typeface="Calibri" panose="020F0502020204030204" pitchFamily="34" charset="0"/>
            </a:endParaRPr>
          </a:p>
          <a:p>
            <a:pPr marL="0" indent="0">
              <a:buNone/>
            </a:pPr>
            <a:r>
              <a:rPr lang="en-GB" sz="2800" dirty="0">
                <a:latin typeface="Calibri" panose="020F0502020204030204" pitchFamily="34" charset="0"/>
              </a:rPr>
              <a:t>The three boys find it funny trying to think of ways they could die in their current job – thinking about the setting and the type of characters they are discuss with a partner how many you can think of?</a:t>
            </a:r>
          </a:p>
          <a:p>
            <a:pPr marL="0" indent="0">
              <a:buNone/>
            </a:pPr>
            <a:endParaRPr lang="en-GB" sz="2800" dirty="0">
              <a:latin typeface="Calibri" panose="020F0502020204030204" pitchFamily="34" charset="0"/>
            </a:endParaRPr>
          </a:p>
          <a:p>
            <a:pPr marL="0" indent="0">
              <a:buNone/>
            </a:pPr>
            <a:r>
              <a:rPr lang="en-GB" sz="2800" dirty="0">
                <a:latin typeface="Calibri" panose="020F0502020204030204" pitchFamily="34" charset="0"/>
              </a:rPr>
              <a:t>Can you get TEN?</a:t>
            </a:r>
          </a:p>
          <a:p>
            <a:pPr marL="0" indent="0">
              <a:buNone/>
            </a:pPr>
            <a:r>
              <a:rPr lang="en-GB" sz="2800" dirty="0">
                <a:latin typeface="Calibri" panose="020F0502020204030204" pitchFamily="34" charset="0"/>
              </a:rPr>
              <a:t>Let’s read chapter five and find out how many you guessed?</a:t>
            </a:r>
          </a:p>
        </p:txBody>
      </p:sp>
    </p:spTree>
    <p:extLst>
      <p:ext uri="{BB962C8B-B14F-4D97-AF65-F5344CB8AC3E}">
        <p14:creationId xmlns:p14="http://schemas.microsoft.com/office/powerpoint/2010/main" val="2419281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2E4E9A-E992-419C-B03A-5686FEC1D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DAC91-44C5-4CC8-8926-9D6F21BB7899}"/>
              </a:ext>
            </a:extLst>
          </p:cNvPr>
          <p:cNvSpPr>
            <a:spLocks noGrp="1"/>
          </p:cNvSpPr>
          <p:nvPr>
            <p:ph type="title"/>
          </p:nvPr>
        </p:nvSpPr>
        <p:spPr>
          <a:xfrm>
            <a:off x="448056" y="388800"/>
            <a:ext cx="11300532" cy="986400"/>
          </a:xfrm>
        </p:spPr>
        <p:txBody>
          <a:bodyPr anchor="b">
            <a:normAutofit fontScale="90000"/>
          </a:bodyPr>
          <a:lstStyle/>
          <a:p>
            <a:r>
              <a:rPr lang="en-GB" sz="6400"/>
              <a:t>A Stuka</a:t>
            </a:r>
          </a:p>
        </p:txBody>
      </p:sp>
      <p:cxnSp>
        <p:nvCxnSpPr>
          <p:cNvPr id="13" name="Straight Connector 1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11300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3F84FBDE-72D8-4AA8-8E13-668DE078C6E8}"/>
              </a:ext>
            </a:extLst>
          </p:cNvPr>
          <p:cNvPicPr>
            <a:picLocks noChangeAspect="1"/>
          </p:cNvPicPr>
          <p:nvPr/>
        </p:nvPicPr>
        <p:blipFill rotWithShape="1">
          <a:blip r:embed="rId2"/>
          <a:srcRect t="6193" b="5491"/>
          <a:stretch/>
        </p:blipFill>
        <p:spPr>
          <a:xfrm>
            <a:off x="449999" y="2059200"/>
            <a:ext cx="7374789" cy="3891600"/>
          </a:xfrm>
          <a:prstGeom prst="rect">
            <a:avLst/>
          </a:prstGeom>
        </p:spPr>
      </p:pic>
      <p:sp>
        <p:nvSpPr>
          <p:cNvPr id="8" name="Content Placeholder 7">
            <a:extLst>
              <a:ext uri="{FF2B5EF4-FFF2-40B4-BE49-F238E27FC236}">
                <a16:creationId xmlns:a16="http://schemas.microsoft.com/office/drawing/2014/main" id="{F1BD4EF9-8052-484F-9467-34D69428EB21}"/>
              </a:ext>
            </a:extLst>
          </p:cNvPr>
          <p:cNvSpPr>
            <a:spLocks noGrp="1"/>
          </p:cNvSpPr>
          <p:nvPr>
            <p:ph idx="1"/>
          </p:nvPr>
        </p:nvSpPr>
        <p:spPr>
          <a:xfrm>
            <a:off x="8256588" y="1944000"/>
            <a:ext cx="3490212" cy="4006800"/>
          </a:xfrm>
        </p:spPr>
        <p:txBody>
          <a:bodyPr>
            <a:normAutofit/>
          </a:bodyPr>
          <a:lstStyle/>
          <a:p>
            <a:r>
              <a:rPr lang="en-US" dirty="0"/>
              <a:t>Stephen imagines being killed by a bomb from a Stuka- a German ‘dive bomber’ plane. </a:t>
            </a:r>
          </a:p>
        </p:txBody>
      </p:sp>
    </p:spTree>
    <p:extLst>
      <p:ext uri="{BB962C8B-B14F-4D97-AF65-F5344CB8AC3E}">
        <p14:creationId xmlns:p14="http://schemas.microsoft.com/office/powerpoint/2010/main" val="8570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73F4-5DAB-4152-AA37-12C6E5DCD903}"/>
              </a:ext>
            </a:extLst>
          </p:cNvPr>
          <p:cNvSpPr>
            <a:spLocks noGrp="1"/>
          </p:cNvSpPr>
          <p:nvPr>
            <p:ph type="title"/>
          </p:nvPr>
        </p:nvSpPr>
        <p:spPr/>
        <p:txBody>
          <a:bodyPr/>
          <a:lstStyle/>
          <a:p>
            <a:r>
              <a:rPr lang="en-GB" dirty="0"/>
              <a:t>Uckers</a:t>
            </a:r>
          </a:p>
        </p:txBody>
      </p:sp>
      <p:pic>
        <p:nvPicPr>
          <p:cNvPr id="4" name="Content Placeholder 3">
            <a:extLst>
              <a:ext uri="{FF2B5EF4-FFF2-40B4-BE49-F238E27FC236}">
                <a16:creationId xmlns:a16="http://schemas.microsoft.com/office/drawing/2014/main" id="{8DEA0F91-C8DB-4C9F-AF37-6B89CA8470F9}"/>
              </a:ext>
            </a:extLst>
          </p:cNvPr>
          <p:cNvPicPr>
            <a:picLocks noGrp="1" noChangeAspect="1"/>
          </p:cNvPicPr>
          <p:nvPr>
            <p:ph sz="half" idx="1"/>
          </p:nvPr>
        </p:nvPicPr>
        <p:blipFill>
          <a:blip r:embed="rId2"/>
          <a:stretch>
            <a:fillRect/>
          </a:stretch>
        </p:blipFill>
        <p:spPr>
          <a:xfrm>
            <a:off x="564826" y="1735138"/>
            <a:ext cx="5198123" cy="4214812"/>
          </a:xfrm>
          <a:prstGeom prst="rect">
            <a:avLst/>
          </a:prstGeom>
        </p:spPr>
      </p:pic>
      <p:sp>
        <p:nvSpPr>
          <p:cNvPr id="5" name="Content Placeholder 4">
            <a:extLst>
              <a:ext uri="{FF2B5EF4-FFF2-40B4-BE49-F238E27FC236}">
                <a16:creationId xmlns:a16="http://schemas.microsoft.com/office/drawing/2014/main" id="{2027E786-BA9D-460D-9DFC-DA38E93B0A09}"/>
              </a:ext>
            </a:extLst>
          </p:cNvPr>
          <p:cNvSpPr>
            <a:spLocks noGrp="1"/>
          </p:cNvSpPr>
          <p:nvPr>
            <p:ph sz="half" idx="2"/>
          </p:nvPr>
        </p:nvSpPr>
        <p:spPr>
          <a:xfrm>
            <a:off x="6321870" y="1902157"/>
            <a:ext cx="4184034" cy="3880773"/>
          </a:xfrm>
        </p:spPr>
        <p:txBody>
          <a:bodyPr>
            <a:normAutofit/>
          </a:bodyPr>
          <a:lstStyle/>
          <a:p>
            <a:r>
              <a:rPr lang="en-GB" sz="2400" dirty="0"/>
              <a:t>Uckers is like Ludo. Each player has to get their counter round the board and back home again. </a:t>
            </a:r>
          </a:p>
          <a:p>
            <a:endParaRPr lang="en-GB" sz="2400" dirty="0"/>
          </a:p>
          <a:p>
            <a:r>
              <a:rPr lang="en-GB" sz="2400" dirty="0"/>
              <a:t>Sailors have been playing Uckers for roughly 120 years!</a:t>
            </a:r>
          </a:p>
        </p:txBody>
      </p:sp>
    </p:spTree>
    <p:extLst>
      <p:ext uri="{BB962C8B-B14F-4D97-AF65-F5344CB8AC3E}">
        <p14:creationId xmlns:p14="http://schemas.microsoft.com/office/powerpoint/2010/main" val="3908195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462089"/>
            <a:ext cx="12001500"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Six and Seven</a:t>
            </a:r>
          </a:p>
          <a:p>
            <a:pPr marL="0" indent="0" algn="ctr">
              <a:buNone/>
            </a:pPr>
            <a:r>
              <a:rPr lang="en-GB" sz="5400" dirty="0">
                <a:latin typeface="Calibri" panose="020F0502020204030204" pitchFamily="34" charset="0"/>
              </a:rPr>
              <a:t>Language task – vocabulary in context</a:t>
            </a:r>
          </a:p>
        </p:txBody>
      </p:sp>
    </p:spTree>
    <p:extLst>
      <p:ext uri="{BB962C8B-B14F-4D97-AF65-F5344CB8AC3E}">
        <p14:creationId xmlns:p14="http://schemas.microsoft.com/office/powerpoint/2010/main" val="4277701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4300"/>
            <a:ext cx="8596668" cy="889000"/>
          </a:xfrm>
        </p:spPr>
        <p:txBody>
          <a:bodyPr>
            <a:normAutofit fontScale="90000"/>
          </a:bodyPr>
          <a:lstStyle/>
          <a:p>
            <a:r>
              <a:rPr lang="en-GB" sz="4800" b="1" dirty="0">
                <a:latin typeface="Calibri" panose="020F0502020204030204" pitchFamily="34" charset="0"/>
              </a:rPr>
              <a:t>Chapters Six and Seven Vocabulary</a:t>
            </a:r>
          </a:p>
        </p:txBody>
      </p:sp>
      <p:sp>
        <p:nvSpPr>
          <p:cNvPr id="4" name="Content Placeholder 3"/>
          <p:cNvSpPr>
            <a:spLocks noGrp="1"/>
          </p:cNvSpPr>
          <p:nvPr>
            <p:ph idx="1"/>
          </p:nvPr>
        </p:nvSpPr>
        <p:spPr>
          <a:xfrm>
            <a:off x="550334" y="890589"/>
            <a:ext cx="11540066" cy="5713411"/>
          </a:xfrm>
        </p:spPr>
        <p:txBody>
          <a:bodyPr>
            <a:normAutofit/>
          </a:bodyPr>
          <a:lstStyle/>
          <a:p>
            <a:pPr marL="0" indent="0">
              <a:buNone/>
            </a:pPr>
            <a:r>
              <a:rPr lang="en-GB" sz="2400" b="1" dirty="0">
                <a:latin typeface="Calibri" panose="020F0502020204030204" pitchFamily="34" charset="0"/>
              </a:rPr>
              <a:t>Write each word and the meaning in your jotter – if you do not know then look it up in a dictionary! Then: Use that word in a different sentence using it in the correct context.</a:t>
            </a:r>
          </a:p>
          <a:p>
            <a:pPr marL="0" indent="0">
              <a:buNone/>
            </a:pPr>
            <a:r>
              <a:rPr lang="en-GB" sz="2400" dirty="0">
                <a:latin typeface="Calibri" panose="020F0502020204030204" pitchFamily="34" charset="0"/>
              </a:rPr>
              <a:t>enraged 			scenarios								Now the fun part!</a:t>
            </a:r>
          </a:p>
          <a:p>
            <a:pPr marL="0" indent="0">
              <a:buNone/>
            </a:pPr>
            <a:r>
              <a:rPr lang="en-GB" sz="2400" dirty="0">
                <a:latin typeface="Calibri" panose="020F0502020204030204" pitchFamily="34" charset="0"/>
              </a:rPr>
              <a:t>resonant			visibility				Using your </a:t>
            </a:r>
            <a:r>
              <a:rPr lang="en-GB" sz="2400" dirty="0" err="1">
                <a:latin typeface="Calibri" panose="020F0502020204030204" pitchFamily="34" charset="0"/>
              </a:rPr>
              <a:t>ipad</a:t>
            </a:r>
            <a:r>
              <a:rPr lang="en-GB" sz="2400" dirty="0">
                <a:latin typeface="Calibri" panose="020F0502020204030204" pitchFamily="34" charset="0"/>
              </a:rPr>
              <a:t> create a PPT one slide per word</a:t>
            </a:r>
          </a:p>
          <a:p>
            <a:pPr marL="0" indent="0">
              <a:buNone/>
            </a:pPr>
            <a:r>
              <a:rPr lang="en-GB" sz="2400" dirty="0">
                <a:latin typeface="Calibri" panose="020F0502020204030204" pitchFamily="34" charset="0"/>
              </a:rPr>
              <a:t>droning			collided				     and insert the word and an image like so: </a:t>
            </a:r>
          </a:p>
          <a:p>
            <a:pPr marL="0" indent="0">
              <a:buNone/>
            </a:pPr>
            <a:r>
              <a:rPr lang="en-GB" sz="2400" dirty="0">
                <a:latin typeface="Calibri" panose="020F0502020204030204" pitchFamily="34" charset="0"/>
              </a:rPr>
              <a:t>intermittent		freight								</a:t>
            </a:r>
            <a:r>
              <a:rPr lang="en-GB" sz="2400" b="1" dirty="0">
                <a:latin typeface="Calibri" panose="020F0502020204030204" pitchFamily="34" charset="0"/>
              </a:rPr>
              <a:t>Resonant - Adjective</a:t>
            </a:r>
          </a:p>
          <a:p>
            <a:pPr marL="0" indent="0">
              <a:buNone/>
            </a:pPr>
            <a:r>
              <a:rPr lang="en-GB" sz="2400" dirty="0">
                <a:latin typeface="Calibri" panose="020F0502020204030204" pitchFamily="34" charset="0"/>
              </a:rPr>
              <a:t>silhouette			navigating					</a:t>
            </a:r>
          </a:p>
          <a:p>
            <a:pPr marL="0" indent="0">
              <a:buNone/>
            </a:pPr>
            <a:r>
              <a:rPr lang="en-GB" sz="2400" dirty="0">
                <a:latin typeface="Calibri" panose="020F0502020204030204" pitchFamily="34" charset="0"/>
              </a:rPr>
              <a:t>reconnaissance	treacherous 										</a:t>
            </a:r>
          </a:p>
          <a:p>
            <a:pPr marL="0" indent="0">
              <a:buNone/>
            </a:pPr>
            <a:r>
              <a:rPr lang="en-GB" sz="2400" dirty="0">
                <a:latin typeface="Calibri" panose="020F0502020204030204" pitchFamily="34" charset="0"/>
              </a:rPr>
              <a:t>summon			 illuminated</a:t>
            </a:r>
          </a:p>
          <a:p>
            <a:pPr marL="0" indent="0">
              <a:buNone/>
            </a:pPr>
            <a:r>
              <a:rPr lang="en-GB" sz="2400" dirty="0">
                <a:latin typeface="Calibri" panose="020F0502020204030204" pitchFamily="34" charset="0"/>
              </a:rPr>
              <a:t>detonated			projection	</a:t>
            </a:r>
          </a:p>
          <a:p>
            <a:pPr marL="0" indent="0">
              <a:buNone/>
            </a:pPr>
            <a:r>
              <a:rPr lang="en-GB" sz="2400" dirty="0">
                <a:latin typeface="Calibri" panose="020F0502020204030204" pitchFamily="34" charset="0"/>
              </a:rPr>
              <a:t>		manoeuvred							</a:t>
            </a:r>
            <a:r>
              <a:rPr lang="en-GB" sz="2400" b="1" dirty="0">
                <a:latin typeface="Calibri" panose="020F0502020204030204" pitchFamily="34" charset="0"/>
              </a:rPr>
              <a:t> Production of sound/prolonged sound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0" y="3747294"/>
            <a:ext cx="1476202" cy="1771442"/>
          </a:xfrm>
          <a:prstGeom prst="rect">
            <a:avLst/>
          </a:prstGeom>
        </p:spPr>
      </p:pic>
    </p:spTree>
    <p:extLst>
      <p:ext uri="{BB962C8B-B14F-4D97-AF65-F5344CB8AC3E}">
        <p14:creationId xmlns:p14="http://schemas.microsoft.com/office/powerpoint/2010/main" val="3655749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800100"/>
            <a:ext cx="8686800" cy="646331"/>
          </a:xfrm>
          <a:prstGeom prst="rect">
            <a:avLst/>
          </a:prstGeom>
          <a:noFill/>
        </p:spPr>
        <p:txBody>
          <a:bodyPr wrap="square" rtlCol="0">
            <a:spAutoFit/>
          </a:bodyPr>
          <a:lstStyle/>
          <a:p>
            <a:pPr algn="ctr"/>
            <a:r>
              <a:rPr lang="en-GB" sz="3600" dirty="0">
                <a:latin typeface="Calibri" panose="020F0502020204030204" pitchFamily="34" charset="0"/>
              </a:rPr>
              <a:t>Silhouette</a:t>
            </a:r>
            <a:endParaRPr lang="en-GB" sz="3600" dirty="0"/>
          </a:p>
        </p:txBody>
      </p:sp>
      <p:sp>
        <p:nvSpPr>
          <p:cNvPr id="5" name="Rectangle 4"/>
          <p:cNvSpPr/>
          <p:nvPr/>
        </p:nvSpPr>
        <p:spPr>
          <a:xfrm>
            <a:off x="1943100" y="1535331"/>
            <a:ext cx="8001000" cy="1631216"/>
          </a:xfrm>
          <a:prstGeom prst="rect">
            <a:avLst/>
          </a:prstGeom>
        </p:spPr>
        <p:txBody>
          <a:bodyPr wrap="square">
            <a:spAutoFit/>
          </a:bodyPr>
          <a:lstStyle/>
          <a:p>
            <a:r>
              <a:rPr lang="en-GB" sz="2000" dirty="0">
                <a:latin typeface="Calibri" panose="020F0502020204030204" pitchFamily="34" charset="0"/>
              </a:rPr>
              <a:t>Noun: the dark shape and outline of someone or something visible  </a:t>
            </a:r>
          </a:p>
          <a:p>
            <a:r>
              <a:rPr lang="en-GB" sz="2000" dirty="0">
                <a:latin typeface="Calibri" panose="020F0502020204030204" pitchFamily="34" charset="0"/>
              </a:rPr>
              <a:t>            in restricted light against a brighter background.</a:t>
            </a:r>
          </a:p>
          <a:p>
            <a:endParaRPr lang="en-GB" sz="2000" dirty="0">
              <a:latin typeface="Calibri" panose="020F0502020204030204" pitchFamily="34" charset="0"/>
            </a:endParaRPr>
          </a:p>
          <a:p>
            <a:r>
              <a:rPr lang="en-GB" sz="2000" dirty="0">
                <a:latin typeface="Calibri" panose="020F0502020204030204" pitchFamily="34" charset="0"/>
              </a:rPr>
              <a:t>Verb: cast or show (someone or something) as a dark shape and </a:t>
            </a:r>
          </a:p>
          <a:p>
            <a:r>
              <a:rPr lang="en-GB" sz="2000" dirty="0">
                <a:latin typeface="Calibri" panose="020F0502020204030204" pitchFamily="34" charset="0"/>
              </a:rPr>
              <a:t>          outline against a brighter background.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850" y="3255447"/>
            <a:ext cx="5048250" cy="3113088"/>
          </a:xfrm>
          <a:prstGeom prst="rect">
            <a:avLst/>
          </a:prstGeom>
        </p:spPr>
      </p:pic>
    </p:spTree>
    <p:extLst>
      <p:ext uri="{BB962C8B-B14F-4D97-AF65-F5344CB8AC3E}">
        <p14:creationId xmlns:p14="http://schemas.microsoft.com/office/powerpoint/2010/main" val="29543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97110-F41B-4B30-B632-BBDB79CA6F04}"/>
              </a:ext>
            </a:extLst>
          </p:cNvPr>
          <p:cNvSpPr>
            <a:spLocks noGrp="1"/>
          </p:cNvSpPr>
          <p:nvPr>
            <p:ph type="title"/>
          </p:nvPr>
        </p:nvSpPr>
        <p:spPr>
          <a:xfrm>
            <a:off x="448056" y="388800"/>
            <a:ext cx="5432044" cy="860400"/>
          </a:xfrm>
        </p:spPr>
        <p:txBody>
          <a:bodyPr anchor="b">
            <a:normAutofit/>
          </a:bodyPr>
          <a:lstStyle/>
          <a:p>
            <a:r>
              <a:rPr lang="en-GB" sz="4000" dirty="0"/>
              <a:t>Think!</a:t>
            </a:r>
          </a:p>
        </p:txBody>
      </p:sp>
      <p:cxnSp>
        <p:nvCxnSpPr>
          <p:cNvPr id="1029" name="Straight Connector 72">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73E8D7-304E-48B1-9CA9-8FB67DA89842}"/>
              </a:ext>
            </a:extLst>
          </p:cNvPr>
          <p:cNvSpPr>
            <a:spLocks noGrp="1"/>
          </p:cNvSpPr>
          <p:nvPr>
            <p:ph idx="1"/>
          </p:nvPr>
        </p:nvSpPr>
        <p:spPr>
          <a:xfrm>
            <a:off x="448056" y="1944000"/>
            <a:ext cx="5432044" cy="4006800"/>
          </a:xfrm>
        </p:spPr>
        <p:txBody>
          <a:bodyPr>
            <a:noAutofit/>
          </a:bodyPr>
          <a:lstStyle/>
          <a:p>
            <a:r>
              <a:rPr lang="en-GB" sz="2400" dirty="0"/>
              <a:t>Have you ever read a book or watched a movie that was set during WW2?</a:t>
            </a:r>
          </a:p>
          <a:p>
            <a:endParaRPr lang="en-GB" sz="2400" dirty="0"/>
          </a:p>
          <a:p>
            <a:r>
              <a:rPr lang="en-GB" sz="2400" dirty="0"/>
              <a:t>Have you ever read a book or watched a movie that had characters facing difficult problems?</a:t>
            </a:r>
          </a:p>
        </p:txBody>
      </p:sp>
      <p:pic>
        <p:nvPicPr>
          <p:cNvPr id="1026" name="Picture 2" descr="See the source image">
            <a:extLst>
              <a:ext uri="{FF2B5EF4-FFF2-40B4-BE49-F238E27FC236}">
                <a16:creationId xmlns:a16="http://schemas.microsoft.com/office/drawing/2014/main" id="{A2D4438C-05D4-40F5-B688-D86259E7C0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7308" y="1469592"/>
            <a:ext cx="5441280" cy="346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05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Seven and Eight</a:t>
            </a:r>
          </a:p>
          <a:p>
            <a:pPr marL="0" indent="0" algn="ctr">
              <a:buNone/>
            </a:pPr>
            <a:r>
              <a:rPr lang="en-GB" sz="5400" dirty="0">
                <a:latin typeface="Calibri" panose="020F0502020204030204" pitchFamily="34" charset="0"/>
              </a:rPr>
              <a:t>Then attempt RUAE questions</a:t>
            </a:r>
          </a:p>
        </p:txBody>
      </p:sp>
    </p:spTree>
    <p:extLst>
      <p:ext uri="{BB962C8B-B14F-4D97-AF65-F5344CB8AC3E}">
        <p14:creationId xmlns:p14="http://schemas.microsoft.com/office/powerpoint/2010/main" val="4207849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34" y="152400"/>
            <a:ext cx="8596668" cy="800100"/>
          </a:xfrm>
        </p:spPr>
        <p:txBody>
          <a:bodyPr/>
          <a:lstStyle/>
          <a:p>
            <a:r>
              <a:rPr lang="en-GB" dirty="0"/>
              <a:t>Chapters seven and eight</a:t>
            </a:r>
          </a:p>
        </p:txBody>
      </p:sp>
      <p:sp>
        <p:nvSpPr>
          <p:cNvPr id="3" name="Content Placeholder 2"/>
          <p:cNvSpPr>
            <a:spLocks noGrp="1"/>
          </p:cNvSpPr>
          <p:nvPr>
            <p:ph idx="1"/>
          </p:nvPr>
        </p:nvSpPr>
        <p:spPr>
          <a:xfrm>
            <a:off x="537634" y="1092200"/>
            <a:ext cx="11137900" cy="5524500"/>
          </a:xfrm>
        </p:spPr>
        <p:txBody>
          <a:bodyPr>
            <a:noAutofit/>
          </a:bodyPr>
          <a:lstStyle/>
          <a:p>
            <a:pPr marL="0" indent="0">
              <a:buNone/>
            </a:pPr>
            <a:r>
              <a:rPr lang="en-GB" sz="2400" dirty="0">
                <a:latin typeface="Calibri" panose="020F0502020204030204" pitchFamily="34" charset="0"/>
              </a:rPr>
              <a:t>1. Where is the bridge of a ship located and why? </a:t>
            </a:r>
            <a:r>
              <a:rPr lang="en-GB" sz="2400" dirty="0" err="1">
                <a:latin typeface="Calibri" panose="020F0502020204030204" pitchFamily="34" charset="0"/>
              </a:rPr>
              <a:t>Pg</a:t>
            </a:r>
            <a:r>
              <a:rPr lang="en-GB" sz="2400" dirty="0">
                <a:latin typeface="Calibri" panose="020F0502020204030204" pitchFamily="34" charset="0"/>
              </a:rPr>
              <a:t> 45 </a:t>
            </a:r>
          </a:p>
          <a:p>
            <a:pPr marL="0" indent="0">
              <a:buNone/>
            </a:pPr>
            <a:endParaRPr lang="en-GB" sz="800" dirty="0">
              <a:latin typeface="Calibri" panose="020F0502020204030204" pitchFamily="34" charset="0"/>
            </a:endParaRPr>
          </a:p>
          <a:p>
            <a:pPr marL="0" indent="0">
              <a:buNone/>
            </a:pPr>
            <a:r>
              <a:rPr lang="en-GB" sz="2400" dirty="0">
                <a:latin typeface="Calibri" panose="020F0502020204030204" pitchFamily="34" charset="0"/>
              </a:rPr>
              <a:t>2. Find and explain the two similes on </a:t>
            </a:r>
            <a:r>
              <a:rPr lang="en-GB" sz="2400" dirty="0" err="1">
                <a:latin typeface="Calibri" panose="020F0502020204030204" pitchFamily="34" charset="0"/>
              </a:rPr>
              <a:t>pg</a:t>
            </a:r>
            <a:r>
              <a:rPr lang="en-GB" sz="2400" dirty="0">
                <a:latin typeface="Calibri" panose="020F0502020204030204" pitchFamily="34" charset="0"/>
              </a:rPr>
              <a:t> 47</a:t>
            </a:r>
          </a:p>
          <a:p>
            <a:pPr marL="0" indent="0">
              <a:buNone/>
            </a:pPr>
            <a:endParaRPr lang="en-GB" sz="800" dirty="0">
              <a:latin typeface="Calibri" panose="020F0502020204030204" pitchFamily="34" charset="0"/>
            </a:endParaRPr>
          </a:p>
          <a:p>
            <a:pPr marL="0" indent="0">
              <a:buNone/>
            </a:pPr>
            <a:r>
              <a:rPr lang="en-GB" sz="2400" dirty="0">
                <a:latin typeface="Calibri" panose="020F0502020204030204" pitchFamily="34" charset="0"/>
              </a:rPr>
              <a:t>3. Describe your thoughts on the list created by repetition on </a:t>
            </a:r>
            <a:r>
              <a:rPr lang="en-GB" sz="2400" dirty="0" err="1">
                <a:latin typeface="Calibri" panose="020F0502020204030204" pitchFamily="34" charset="0"/>
              </a:rPr>
              <a:t>pg</a:t>
            </a:r>
            <a:r>
              <a:rPr lang="en-GB" sz="2400" dirty="0">
                <a:latin typeface="Calibri" panose="020F0502020204030204" pitchFamily="34" charset="0"/>
              </a:rPr>
              <a:t> 48</a:t>
            </a:r>
          </a:p>
          <a:p>
            <a:pPr marL="0" indent="0">
              <a:buNone/>
            </a:pPr>
            <a:endParaRPr lang="en-GB" sz="800" dirty="0">
              <a:latin typeface="Calibri" panose="020F0502020204030204" pitchFamily="34" charset="0"/>
            </a:endParaRPr>
          </a:p>
          <a:p>
            <a:pPr marL="0" indent="0">
              <a:buNone/>
            </a:pPr>
            <a:r>
              <a:rPr lang="en-GB" sz="2400" dirty="0">
                <a:latin typeface="Calibri" panose="020F0502020204030204" pitchFamily="34" charset="0"/>
              </a:rPr>
              <a:t>4. Illustrate the scene created on </a:t>
            </a:r>
            <a:r>
              <a:rPr lang="en-GB" sz="2400" dirty="0" err="1">
                <a:latin typeface="Calibri" panose="020F0502020204030204" pitchFamily="34" charset="0"/>
              </a:rPr>
              <a:t>pg</a:t>
            </a:r>
            <a:r>
              <a:rPr lang="en-GB" sz="2400" dirty="0">
                <a:latin typeface="Calibri" panose="020F0502020204030204" pitchFamily="34" charset="0"/>
              </a:rPr>
              <a:t> 51</a:t>
            </a:r>
          </a:p>
          <a:p>
            <a:pPr marL="0" indent="0">
              <a:buNone/>
            </a:pPr>
            <a:endParaRPr lang="en-GB" sz="800" dirty="0">
              <a:latin typeface="Calibri" panose="020F0502020204030204" pitchFamily="34" charset="0"/>
            </a:endParaRPr>
          </a:p>
          <a:p>
            <a:pPr marL="0" indent="0">
              <a:buNone/>
            </a:pPr>
            <a:r>
              <a:rPr lang="en-GB" sz="2400" dirty="0">
                <a:latin typeface="Calibri" panose="020F0502020204030204" pitchFamily="34" charset="0"/>
              </a:rPr>
              <a:t>5. From chapter eight – write sentences using the following words – bonus points if you can relate them to ships/naval pursuits</a:t>
            </a:r>
          </a:p>
          <a:p>
            <a:pPr marL="0" indent="0">
              <a:buNone/>
            </a:pPr>
            <a:endParaRPr lang="en-GB" sz="800" dirty="0">
              <a:latin typeface="Calibri" panose="020F0502020204030204" pitchFamily="34" charset="0"/>
            </a:endParaRPr>
          </a:p>
          <a:p>
            <a:pPr marL="0" indent="0">
              <a:buNone/>
            </a:pPr>
            <a:r>
              <a:rPr lang="en-GB" sz="2400" dirty="0">
                <a:latin typeface="Calibri" panose="020F0502020204030204" pitchFamily="34" charset="0"/>
              </a:rPr>
              <a:t>casualties, extraordinary, Communist, infectious, evolve, atmosphere, gyrate, idyllic, discipline, </a:t>
            </a:r>
          </a:p>
        </p:txBody>
      </p:sp>
    </p:spTree>
    <p:extLst>
      <p:ext uri="{BB962C8B-B14F-4D97-AF65-F5344CB8AC3E}">
        <p14:creationId xmlns:p14="http://schemas.microsoft.com/office/powerpoint/2010/main" val="1825859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634" y="152400"/>
            <a:ext cx="8596668" cy="800100"/>
          </a:xfrm>
        </p:spPr>
        <p:txBody>
          <a:bodyPr/>
          <a:lstStyle/>
          <a:p>
            <a:r>
              <a:rPr lang="en-GB" dirty="0"/>
              <a:t>Chapters seven and eight answers</a:t>
            </a:r>
          </a:p>
        </p:txBody>
      </p:sp>
      <p:sp>
        <p:nvSpPr>
          <p:cNvPr id="3" name="Content Placeholder 2"/>
          <p:cNvSpPr>
            <a:spLocks noGrp="1"/>
          </p:cNvSpPr>
          <p:nvPr>
            <p:ph idx="1"/>
          </p:nvPr>
        </p:nvSpPr>
        <p:spPr>
          <a:xfrm>
            <a:off x="537634" y="952500"/>
            <a:ext cx="10727266" cy="5524500"/>
          </a:xfrm>
        </p:spPr>
        <p:txBody>
          <a:bodyPr>
            <a:normAutofit/>
          </a:bodyPr>
          <a:lstStyle/>
          <a:p>
            <a:pPr marL="0" indent="0">
              <a:buNone/>
            </a:pPr>
            <a:r>
              <a:rPr lang="en-GB" sz="2000" dirty="0">
                <a:latin typeface="Calibri" panose="020F0502020204030204" pitchFamily="34" charset="0"/>
              </a:rPr>
              <a:t>1. Where is the bridge of a ship located and why? </a:t>
            </a:r>
            <a:r>
              <a:rPr lang="en-GB" sz="2000" dirty="0" err="1">
                <a:latin typeface="Calibri" panose="020F0502020204030204" pitchFamily="34" charset="0"/>
              </a:rPr>
              <a:t>Pg</a:t>
            </a:r>
            <a:r>
              <a:rPr lang="en-GB" sz="2000" dirty="0">
                <a:latin typeface="Calibri" panose="020F0502020204030204" pitchFamily="34" charset="0"/>
              </a:rPr>
              <a:t> 45 </a:t>
            </a:r>
          </a:p>
          <a:p>
            <a:pPr marL="0" indent="0">
              <a:buNone/>
            </a:pPr>
            <a:r>
              <a:rPr lang="en-GB" sz="2000" dirty="0">
                <a:latin typeface="Calibri" panose="020F0502020204030204" pitchFamily="34" charset="0"/>
              </a:rPr>
              <a:t>    </a:t>
            </a:r>
            <a:r>
              <a:rPr lang="en-GB" sz="2000" b="1" dirty="0">
                <a:latin typeface="Calibri" panose="020F0502020204030204" pitchFamily="34" charset="0"/>
              </a:rPr>
              <a:t>Top deck towards the front to allow the best view of the sea and the sky.</a:t>
            </a:r>
          </a:p>
          <a:p>
            <a:pPr marL="0" indent="0">
              <a:buNone/>
            </a:pPr>
            <a:r>
              <a:rPr lang="en-GB" sz="2000" dirty="0">
                <a:latin typeface="Calibri" panose="020F0502020204030204" pitchFamily="34" charset="0"/>
              </a:rPr>
              <a:t>2. Find and explain the two similes on </a:t>
            </a:r>
            <a:r>
              <a:rPr lang="en-GB" sz="2000" dirty="0" err="1">
                <a:latin typeface="Calibri" panose="020F0502020204030204" pitchFamily="34" charset="0"/>
              </a:rPr>
              <a:t>pg</a:t>
            </a:r>
            <a:r>
              <a:rPr lang="en-GB" sz="2000" dirty="0">
                <a:latin typeface="Calibri" panose="020F0502020204030204" pitchFamily="34" charset="0"/>
              </a:rPr>
              <a:t> 47</a:t>
            </a:r>
          </a:p>
          <a:p>
            <a:pPr marL="0" indent="0">
              <a:buNone/>
            </a:pPr>
            <a:r>
              <a:rPr lang="en-GB" sz="2000" b="1" dirty="0">
                <a:latin typeface="Calibri" panose="020F0502020204030204" pitchFamily="34" charset="0"/>
              </a:rPr>
              <a:t>“He spotted tanks lined up like children’s toys on a table”</a:t>
            </a:r>
          </a:p>
          <a:p>
            <a:pPr marL="0" indent="0">
              <a:buNone/>
            </a:pPr>
            <a:r>
              <a:rPr lang="en-GB" sz="2000" b="1" dirty="0">
                <a:latin typeface="Calibri" panose="020F0502020204030204" pitchFamily="34" charset="0"/>
              </a:rPr>
              <a:t>Just as children line up  toy cars </a:t>
            </a:r>
            <a:r>
              <a:rPr lang="en-GB" sz="2000" b="1" dirty="0" err="1">
                <a:latin typeface="Calibri" panose="020F0502020204030204" pitchFamily="34" charset="0"/>
              </a:rPr>
              <a:t>etc</a:t>
            </a:r>
            <a:r>
              <a:rPr lang="en-GB" sz="2000" b="1" dirty="0">
                <a:latin typeface="Calibri" panose="020F0502020204030204" pitchFamily="34" charset="0"/>
              </a:rPr>
              <a:t> so too the tanks were lined up on the ships in front of him</a:t>
            </a:r>
          </a:p>
          <a:p>
            <a:pPr marL="0" indent="0">
              <a:buNone/>
            </a:pPr>
            <a:r>
              <a:rPr lang="en-GB" sz="2000" b="1" dirty="0">
                <a:latin typeface="Calibri" panose="020F0502020204030204" pitchFamily="34" charset="0"/>
              </a:rPr>
              <a:t>“With the wind and sea in turmoil, it was like the air was half water.”</a:t>
            </a:r>
          </a:p>
          <a:p>
            <a:pPr marL="0" indent="0">
              <a:buNone/>
            </a:pPr>
            <a:r>
              <a:rPr lang="en-GB" sz="2000" b="1" dirty="0">
                <a:latin typeface="Calibri" panose="020F0502020204030204" pitchFamily="34" charset="0"/>
              </a:rPr>
              <a:t>Just as wind and water create movement so too the water is drawn into the air</a:t>
            </a:r>
          </a:p>
          <a:p>
            <a:pPr marL="0" indent="0">
              <a:buNone/>
            </a:pPr>
            <a:r>
              <a:rPr lang="en-GB" sz="2000" dirty="0">
                <a:latin typeface="Calibri" panose="020F0502020204030204" pitchFamily="34" charset="0"/>
              </a:rPr>
              <a:t>3. Describe your thoughts on the list created by repetition on </a:t>
            </a:r>
            <a:r>
              <a:rPr lang="en-GB" sz="2000" dirty="0" err="1">
                <a:latin typeface="Calibri" panose="020F0502020204030204" pitchFamily="34" charset="0"/>
              </a:rPr>
              <a:t>pg</a:t>
            </a:r>
            <a:r>
              <a:rPr lang="en-GB" sz="2000" dirty="0">
                <a:latin typeface="Calibri" panose="020F0502020204030204" pitchFamily="34" charset="0"/>
              </a:rPr>
              <a:t> 48</a:t>
            </a:r>
          </a:p>
          <a:p>
            <a:pPr marL="0" indent="0">
              <a:buNone/>
            </a:pPr>
            <a:r>
              <a:rPr lang="en-GB" sz="2000" b="1" dirty="0">
                <a:latin typeface="Calibri" panose="020F0502020204030204" pitchFamily="34" charset="0"/>
              </a:rPr>
              <a:t>No cover… no roof… no ceiling… no windows = no protection from the elements/ very dangerous</a:t>
            </a:r>
          </a:p>
          <a:p>
            <a:pPr marL="0" indent="0">
              <a:buNone/>
            </a:pPr>
            <a:r>
              <a:rPr lang="en-GB" sz="2000" dirty="0">
                <a:latin typeface="Calibri" panose="020F0502020204030204" pitchFamily="34" charset="0"/>
              </a:rPr>
              <a:t>4. Illustrate the scene created on </a:t>
            </a:r>
            <a:r>
              <a:rPr lang="en-GB" sz="2000" dirty="0" err="1">
                <a:latin typeface="Calibri" panose="020F0502020204030204" pitchFamily="34" charset="0"/>
              </a:rPr>
              <a:t>pg</a:t>
            </a:r>
            <a:r>
              <a:rPr lang="en-GB" sz="2000" dirty="0">
                <a:latin typeface="Calibri" panose="020F0502020204030204" pitchFamily="34" charset="0"/>
              </a:rPr>
              <a:t> 51</a:t>
            </a:r>
          </a:p>
          <a:p>
            <a:pPr marL="0" indent="0">
              <a:buNone/>
            </a:pPr>
            <a:r>
              <a:rPr lang="en-GB" sz="2000" dirty="0">
                <a:latin typeface="Calibri" panose="020F0502020204030204" pitchFamily="34" charset="0"/>
              </a:rPr>
              <a:t>5. From chapter eight – write sentences using the following words – bonus points if you can relate them to ships/naval pursuits</a:t>
            </a:r>
          </a:p>
          <a:p>
            <a:pPr marL="0" indent="0">
              <a:buNone/>
            </a:pPr>
            <a:r>
              <a:rPr lang="en-GB" sz="2000" dirty="0">
                <a:latin typeface="Calibri" panose="020F0502020204030204" pitchFamily="34" charset="0"/>
              </a:rPr>
              <a:t>casualties, extraordinary, Communist, infectious, evolve, atmosphere, gyrate, idyllic, discipline, </a:t>
            </a:r>
          </a:p>
        </p:txBody>
      </p:sp>
    </p:spTree>
    <p:extLst>
      <p:ext uri="{BB962C8B-B14F-4D97-AF65-F5344CB8AC3E}">
        <p14:creationId xmlns:p14="http://schemas.microsoft.com/office/powerpoint/2010/main" val="213536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8834" y="2097089"/>
            <a:ext cx="8596668" cy="3880773"/>
          </a:xfrm>
        </p:spPr>
        <p:txBody>
          <a:bodyPr>
            <a:noAutofit/>
          </a:bodyPr>
          <a:lstStyle/>
          <a:p>
            <a:pPr marL="0" indent="0" algn="ctr">
              <a:buNone/>
            </a:pPr>
            <a:r>
              <a:rPr lang="en-GB" sz="5400" dirty="0">
                <a:latin typeface="Calibri" panose="020F0502020204030204" pitchFamily="34" charset="0"/>
              </a:rPr>
              <a:t>Illustrating your interpretation of events</a:t>
            </a:r>
          </a:p>
        </p:txBody>
      </p:sp>
    </p:spTree>
    <p:extLst>
      <p:ext uri="{BB962C8B-B14F-4D97-AF65-F5344CB8AC3E}">
        <p14:creationId xmlns:p14="http://schemas.microsoft.com/office/powerpoint/2010/main" val="3764693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34" y="330200"/>
            <a:ext cx="8596668" cy="711200"/>
          </a:xfrm>
        </p:spPr>
        <p:txBody>
          <a:bodyPr/>
          <a:lstStyle/>
          <a:p>
            <a:r>
              <a:rPr lang="en-GB" dirty="0"/>
              <a:t>Illustrations </a:t>
            </a:r>
          </a:p>
        </p:txBody>
      </p:sp>
      <p:sp>
        <p:nvSpPr>
          <p:cNvPr id="3" name="Content Placeholder 2"/>
          <p:cNvSpPr>
            <a:spLocks noGrp="1"/>
          </p:cNvSpPr>
          <p:nvPr>
            <p:ph idx="1"/>
          </p:nvPr>
        </p:nvSpPr>
        <p:spPr>
          <a:xfrm>
            <a:off x="156634" y="1238176"/>
            <a:ext cx="5736166" cy="5423047"/>
          </a:xfrm>
        </p:spPr>
        <p:txBody>
          <a:bodyPr>
            <a:normAutofit/>
          </a:bodyPr>
          <a:lstStyle/>
          <a:p>
            <a:pPr marL="0" indent="0">
              <a:buNone/>
            </a:pPr>
            <a:r>
              <a:rPr lang="en-GB" sz="2400" dirty="0">
                <a:latin typeface="Calibri" panose="020F0502020204030204" pitchFamily="34" charset="0"/>
              </a:rPr>
              <a:t>Teenagers Frank and Stephen are Royal Navy recruits on their first mission in the Arctic Ocean during the Second World War. </a:t>
            </a:r>
          </a:p>
          <a:p>
            <a:pPr marL="0" indent="0">
              <a:buNone/>
            </a:pPr>
            <a:r>
              <a:rPr lang="en-GB" sz="2400" dirty="0">
                <a:latin typeface="Calibri" panose="020F0502020204030204" pitchFamily="34" charset="0"/>
              </a:rPr>
              <a:t>They are on the lookout for danger : icebergs and enemy ships, airplanes and submarines. </a:t>
            </a:r>
          </a:p>
          <a:p>
            <a:pPr marL="0" indent="0">
              <a:buNone/>
            </a:pPr>
            <a:r>
              <a:rPr lang="en-GB" sz="2400" dirty="0">
                <a:latin typeface="Calibri" panose="020F0502020204030204" pitchFamily="34" charset="0"/>
              </a:rPr>
              <a:t>There is also a chance they might see marine life - whales, dolphins, seabirds or even the Northern Lights. </a:t>
            </a:r>
          </a:p>
          <a:p>
            <a:pPr marL="0" indent="0">
              <a:buNone/>
            </a:pPr>
            <a:r>
              <a:rPr lang="en-GB" sz="2400" dirty="0">
                <a:latin typeface="Calibri" panose="020F0502020204030204" pitchFamily="34" charset="0"/>
              </a:rPr>
              <a:t>List what you think they will see and how they feel when they see it?</a:t>
            </a:r>
          </a:p>
          <a:p>
            <a:pPr marL="0" indent="0">
              <a:buNone/>
            </a:pPr>
            <a:r>
              <a:rPr lang="en-GB" sz="2400" dirty="0">
                <a:latin typeface="Calibri" panose="020F0502020204030204" pitchFamily="34" charset="0"/>
              </a:rPr>
              <a:t>Draw and colour what you think they can see on their lookout today. </a:t>
            </a:r>
          </a:p>
        </p:txBody>
      </p:sp>
      <p:pic>
        <p:nvPicPr>
          <p:cNvPr id="4" name="Picture 3"/>
          <p:cNvPicPr>
            <a:picLocks noChangeAspect="1"/>
          </p:cNvPicPr>
          <p:nvPr/>
        </p:nvPicPr>
        <p:blipFill>
          <a:blip r:embed="rId2"/>
          <a:stretch>
            <a:fillRect/>
          </a:stretch>
        </p:blipFill>
        <p:spPr>
          <a:xfrm>
            <a:off x="5892800" y="0"/>
            <a:ext cx="6299199" cy="6858000"/>
          </a:xfrm>
          <a:prstGeom prst="rect">
            <a:avLst/>
          </a:prstGeom>
        </p:spPr>
      </p:pic>
    </p:spTree>
    <p:extLst>
      <p:ext uri="{BB962C8B-B14F-4D97-AF65-F5344CB8AC3E}">
        <p14:creationId xmlns:p14="http://schemas.microsoft.com/office/powerpoint/2010/main" val="1960447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378200"/>
            <a:ext cx="12192000" cy="3479800"/>
          </a:xfrm>
          <a:prstGeom prst="rect">
            <a:avLst/>
          </a:prstGeom>
        </p:spPr>
      </p:pic>
      <p:sp>
        <p:nvSpPr>
          <p:cNvPr id="5" name="Rectangle 4"/>
          <p:cNvSpPr/>
          <p:nvPr/>
        </p:nvSpPr>
        <p:spPr>
          <a:xfrm>
            <a:off x="605367" y="1069876"/>
            <a:ext cx="10981266" cy="2308324"/>
          </a:xfrm>
          <a:prstGeom prst="rect">
            <a:avLst/>
          </a:prstGeom>
        </p:spPr>
        <p:txBody>
          <a:bodyPr wrap="square">
            <a:spAutoFit/>
          </a:bodyPr>
          <a:lstStyle/>
          <a:p>
            <a:r>
              <a:rPr lang="en-GB" sz="2400" dirty="0">
                <a:latin typeface="Calibri" panose="020F0502020204030204" pitchFamily="34" charset="0"/>
              </a:rPr>
              <a:t>In “Arctic Star”, young Royal Navy recruits served on HMS Belfast. They were in a famous sea battle during the Second World War – fighting a combined attack from airplanes and submarines and the German battleship Scharnhorst. </a:t>
            </a:r>
          </a:p>
          <a:p>
            <a:br>
              <a:rPr lang="en-GB" sz="2400" dirty="0">
                <a:latin typeface="Calibri" panose="020F0502020204030204" pitchFamily="34" charset="0"/>
              </a:rPr>
            </a:br>
            <a:r>
              <a:rPr lang="en-GB" sz="2400" dirty="0">
                <a:latin typeface="Calibri" panose="020F0502020204030204" pitchFamily="34" charset="0"/>
              </a:rPr>
              <a:t>Draw and colour the planes in the sky and submarines in the sea below and whatever else you imagine around them. </a:t>
            </a:r>
          </a:p>
        </p:txBody>
      </p:sp>
      <p:sp>
        <p:nvSpPr>
          <p:cNvPr id="6" name="Title 5"/>
          <p:cNvSpPr>
            <a:spLocks noGrp="1"/>
          </p:cNvSpPr>
          <p:nvPr>
            <p:ph type="title"/>
          </p:nvPr>
        </p:nvSpPr>
        <p:spPr>
          <a:xfrm>
            <a:off x="677334" y="342900"/>
            <a:ext cx="8596668" cy="622300"/>
          </a:xfrm>
        </p:spPr>
        <p:txBody>
          <a:bodyPr>
            <a:normAutofit fontScale="90000"/>
          </a:bodyPr>
          <a:lstStyle/>
          <a:p>
            <a:r>
              <a:rPr lang="en-GB" dirty="0"/>
              <a:t>Illustrations</a:t>
            </a:r>
          </a:p>
        </p:txBody>
      </p:sp>
    </p:spTree>
    <p:extLst>
      <p:ext uri="{BB962C8B-B14F-4D97-AF65-F5344CB8AC3E}">
        <p14:creationId xmlns:p14="http://schemas.microsoft.com/office/powerpoint/2010/main" val="349108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034" y="522289"/>
            <a:ext cx="10320866" cy="3880773"/>
          </a:xfrm>
        </p:spPr>
        <p:txBody>
          <a:bodyPr>
            <a:noAutofit/>
          </a:bodyPr>
          <a:lstStyle/>
          <a:p>
            <a:pPr marL="0" indent="0" algn="ctr">
              <a:buNone/>
            </a:pPr>
            <a:r>
              <a:rPr lang="en-GB" sz="5400" dirty="0">
                <a:latin typeface="Calibri" panose="020F0502020204030204" pitchFamily="34" charset="0"/>
              </a:rPr>
              <a:t>Read Chapter </a:t>
            </a:r>
            <a:br>
              <a:rPr lang="en-GB" sz="5400" dirty="0">
                <a:latin typeface="Calibri" panose="020F0502020204030204" pitchFamily="34" charset="0"/>
              </a:rPr>
            </a:br>
            <a:r>
              <a:rPr lang="en-GB" sz="5400" dirty="0">
                <a:latin typeface="Calibri" panose="020F0502020204030204" pitchFamily="34" charset="0"/>
              </a:rPr>
              <a:t>Nine</a:t>
            </a:r>
          </a:p>
          <a:p>
            <a:pPr marL="0" indent="0" algn="ctr">
              <a:buNone/>
            </a:pPr>
            <a:r>
              <a:rPr lang="en-GB" sz="5400" dirty="0">
                <a:latin typeface="Calibri" panose="020F0502020204030204" pitchFamily="34" charset="0"/>
              </a:rPr>
              <a:t>Attempt Russian Language</a:t>
            </a:r>
          </a:p>
          <a:p>
            <a:pPr marL="0" indent="0" algn="ctr">
              <a:buNone/>
            </a:pPr>
            <a:r>
              <a:rPr lang="en-GB" sz="5400" dirty="0">
                <a:latin typeface="Calibri" panose="020F0502020204030204" pitchFamily="34" charset="0"/>
              </a:rPr>
              <a:t>&amp; </a:t>
            </a:r>
          </a:p>
          <a:p>
            <a:pPr marL="0" indent="0" algn="ctr">
              <a:buNone/>
            </a:pPr>
            <a:r>
              <a:rPr lang="en-GB" sz="5400" dirty="0">
                <a:latin typeface="Calibri" panose="020F0502020204030204" pitchFamily="34" charset="0"/>
              </a:rPr>
              <a:t>Identify language techniques used by Tom Palmer</a:t>
            </a:r>
          </a:p>
        </p:txBody>
      </p:sp>
    </p:spTree>
    <p:extLst>
      <p:ext uri="{BB962C8B-B14F-4D97-AF65-F5344CB8AC3E}">
        <p14:creationId xmlns:p14="http://schemas.microsoft.com/office/powerpoint/2010/main" val="2209935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7800"/>
            <a:ext cx="8596668" cy="698500"/>
          </a:xfrm>
        </p:spPr>
        <p:txBody>
          <a:bodyPr/>
          <a:lstStyle/>
          <a:p>
            <a:r>
              <a:rPr lang="en-GB" dirty="0"/>
              <a:t>Chapter Nine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7091" y="0"/>
            <a:ext cx="3084909" cy="4113212"/>
          </a:xfrm>
          <a:prstGeom prst="rect">
            <a:avLst/>
          </a:prstGeom>
        </p:spPr>
      </p:pic>
      <p:sp>
        <p:nvSpPr>
          <p:cNvPr id="6" name="TextBox 5"/>
          <p:cNvSpPr txBox="1"/>
          <p:nvPr/>
        </p:nvSpPr>
        <p:spPr>
          <a:xfrm>
            <a:off x="9551949" y="4288878"/>
            <a:ext cx="2390332" cy="584775"/>
          </a:xfrm>
          <a:prstGeom prst="rect">
            <a:avLst/>
          </a:prstGeom>
          <a:noFill/>
        </p:spPr>
        <p:txBody>
          <a:bodyPr wrap="square" rtlCol="0">
            <a:spAutoFit/>
          </a:bodyPr>
          <a:lstStyle/>
          <a:p>
            <a:r>
              <a:rPr lang="en-GB" sz="3200" dirty="0"/>
              <a:t>Duffle Coat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651" y="1155700"/>
            <a:ext cx="4009706" cy="3141258"/>
          </a:xfrm>
          <a:prstGeom prst="rect">
            <a:avLst/>
          </a:prstGeom>
        </p:spPr>
      </p:pic>
      <p:sp>
        <p:nvSpPr>
          <p:cNvPr id="8" name="TextBox 7"/>
          <p:cNvSpPr txBox="1"/>
          <p:nvPr/>
        </p:nvSpPr>
        <p:spPr>
          <a:xfrm>
            <a:off x="1371910" y="5655186"/>
            <a:ext cx="2095189" cy="584775"/>
          </a:xfrm>
          <a:prstGeom prst="rect">
            <a:avLst/>
          </a:prstGeom>
          <a:noFill/>
        </p:spPr>
        <p:txBody>
          <a:bodyPr wrap="square" rtlCol="0">
            <a:spAutoFit/>
          </a:bodyPr>
          <a:lstStyle/>
          <a:p>
            <a:r>
              <a:rPr lang="en-GB" sz="3200" dirty="0"/>
              <a:t>Gangway</a:t>
            </a:r>
          </a:p>
        </p:txBody>
      </p:sp>
      <p:sp>
        <p:nvSpPr>
          <p:cNvPr id="11" name="Left Arrow 10"/>
          <p:cNvSpPr/>
          <p:nvPr/>
        </p:nvSpPr>
        <p:spPr>
          <a:xfrm rot="6164288">
            <a:off x="1449595" y="4422219"/>
            <a:ext cx="2150260" cy="421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8442" y="347545"/>
            <a:ext cx="3302165" cy="4072056"/>
          </a:xfrm>
          <a:prstGeom prst="rect">
            <a:avLst/>
          </a:prstGeom>
        </p:spPr>
      </p:pic>
      <p:sp>
        <p:nvSpPr>
          <p:cNvPr id="14" name="TextBox 13"/>
          <p:cNvSpPr txBox="1"/>
          <p:nvPr/>
        </p:nvSpPr>
        <p:spPr>
          <a:xfrm>
            <a:off x="5318663" y="4296958"/>
            <a:ext cx="2997935" cy="584775"/>
          </a:xfrm>
          <a:prstGeom prst="rect">
            <a:avLst/>
          </a:prstGeom>
          <a:noFill/>
        </p:spPr>
        <p:txBody>
          <a:bodyPr wrap="square" rtlCol="0">
            <a:spAutoFit/>
          </a:bodyPr>
          <a:lstStyle/>
          <a:p>
            <a:r>
              <a:rPr lang="en-GB" sz="3200" dirty="0"/>
              <a:t>Hat and Gloves</a:t>
            </a:r>
          </a:p>
        </p:txBody>
      </p:sp>
    </p:spTree>
    <p:extLst>
      <p:ext uri="{BB962C8B-B14F-4D97-AF65-F5344CB8AC3E}">
        <p14:creationId xmlns:p14="http://schemas.microsoft.com/office/powerpoint/2010/main" val="1625708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466"/>
            <a:ext cx="12192000" cy="2285007"/>
          </a:xfrm>
          <a:prstGeom prst="rect">
            <a:avLst/>
          </a:prstGeom>
        </p:spPr>
      </p:pic>
      <p:sp>
        <p:nvSpPr>
          <p:cNvPr id="5" name="Rectangle 4"/>
          <p:cNvSpPr/>
          <p:nvPr/>
        </p:nvSpPr>
        <p:spPr>
          <a:xfrm>
            <a:off x="203200" y="112236"/>
            <a:ext cx="10896600" cy="923330"/>
          </a:xfrm>
          <a:prstGeom prst="rect">
            <a:avLst/>
          </a:prstGeom>
        </p:spPr>
        <p:txBody>
          <a:bodyPr wrap="square">
            <a:spAutoFit/>
          </a:bodyPr>
          <a:lstStyle/>
          <a:p>
            <a:r>
              <a:rPr lang="en-GB" b="1" dirty="0">
                <a:latin typeface="Calibri" panose="020F0502020204030204" pitchFamily="34" charset="0"/>
                <a:hlinkClick r:id="rId3" tooltip="The Murmansk Run: Running the Gauntlet of WWII’s Arctic Convoys"/>
              </a:rPr>
              <a:t>The Murmansk Run: Running the Gauntlet of WWII’s Arctic Convoys</a:t>
            </a:r>
            <a:endParaRPr lang="en-GB" b="1" dirty="0">
              <a:latin typeface="Calibri" panose="020F0502020204030204" pitchFamily="34" charset="0"/>
            </a:endParaRPr>
          </a:p>
          <a:p>
            <a:r>
              <a:rPr lang="en-GB" dirty="0">
                <a:latin typeface="Calibri" panose="020F0502020204030204" pitchFamily="34" charset="0"/>
              </a:rPr>
              <a:t>No battlefront in the entire war was perhaps more dangerous than WWII's arctic convoys—including the icy, </a:t>
            </a:r>
            <a:r>
              <a:rPr lang="en-GB" b="1" dirty="0">
                <a:latin typeface="Calibri" panose="020F0502020204030204" pitchFamily="34" charset="0"/>
              </a:rPr>
              <a:t>infamous Murmansk Run.</a:t>
            </a:r>
          </a:p>
        </p:txBody>
      </p:sp>
      <p:sp>
        <p:nvSpPr>
          <p:cNvPr id="6" name="Rectangle 5"/>
          <p:cNvSpPr/>
          <p:nvPr/>
        </p:nvSpPr>
        <p:spPr>
          <a:xfrm>
            <a:off x="0" y="3409473"/>
            <a:ext cx="12039600" cy="3693319"/>
          </a:xfrm>
          <a:prstGeom prst="rect">
            <a:avLst/>
          </a:prstGeom>
        </p:spPr>
        <p:txBody>
          <a:bodyPr wrap="square">
            <a:spAutoFit/>
          </a:bodyPr>
          <a:lstStyle/>
          <a:p>
            <a:r>
              <a:rPr lang="en-GB" dirty="0">
                <a:latin typeface="Calibri" panose="020F0502020204030204" pitchFamily="34" charset="0"/>
              </a:rPr>
              <a:t>It was unbelievably dull and uncomfortable duty, often interspersed with moments of sheer terror and the possibility of sudden and violent death. This was the Murmansk Run, the convoy duty on the North Atlantic.</a:t>
            </a:r>
          </a:p>
          <a:p>
            <a:r>
              <a:rPr lang="en-GB" dirty="0">
                <a:latin typeface="Calibri" panose="020F0502020204030204" pitchFamily="34" charset="0"/>
              </a:rPr>
              <a:t>Thousands of cargo ships, manned by tens of thousands of brave British, Canadian, and American civilian merchant mariners, along with Navy and Coast Guard personnel, made the hazardous voyages carrying invaluable supplies to America’s chief Allies—Great Britain and the Soviet Union—months before, and years after, the United States was propelled into the war on December 7, 1941.</a:t>
            </a:r>
          </a:p>
          <a:p>
            <a:r>
              <a:rPr lang="en-GB" dirty="0">
                <a:latin typeface="Calibri" panose="020F0502020204030204" pitchFamily="34" charset="0"/>
              </a:rPr>
              <a:t>The voyages across the North Atlantic and from Iceland to the Russian ports of Murmansk, Archangel, and Kola Inlet involved more hazards than in any other kind of naval duty. Severe weather was commonplace. Ice fields could be encountered at any time of year. Floating mines were a constant menace. German submarines, surface craft, and warplanes could strike at will from nearby bases in German-occupied Norway. And, prior to the spring of 1943, when an effective Allied antisubmarine offensive got underway, ships and men making the so-called “Murmansk Run” had about one chance in three of returning.</a:t>
            </a:r>
          </a:p>
          <a:p>
            <a:r>
              <a:rPr lang="en-GB" b="1" dirty="0">
                <a:latin typeface="Calibri" panose="020F0502020204030204" pitchFamily="34" charset="0"/>
              </a:rPr>
              <a:t>By Flint Whitlock</a:t>
            </a:r>
          </a:p>
          <a:p>
            <a:endParaRPr lang="en-GB" dirty="0">
              <a:latin typeface="Calibri" panose="020F0502020204030204" pitchFamily="34" charset="0"/>
            </a:endParaRPr>
          </a:p>
        </p:txBody>
      </p:sp>
    </p:spTree>
    <p:extLst>
      <p:ext uri="{BB962C8B-B14F-4D97-AF65-F5344CB8AC3E}">
        <p14:creationId xmlns:p14="http://schemas.microsoft.com/office/powerpoint/2010/main" val="1432585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898900" y="279400"/>
            <a:ext cx="8166100" cy="707886"/>
          </a:xfrm>
          <a:prstGeom prst="rect">
            <a:avLst/>
          </a:prstGeom>
          <a:noFill/>
        </p:spPr>
        <p:txBody>
          <a:bodyPr wrap="square" rtlCol="0">
            <a:spAutoFit/>
          </a:bodyPr>
          <a:lstStyle/>
          <a:p>
            <a:pPr algn="ctr"/>
            <a:r>
              <a:rPr lang="en-GB" sz="4000" b="1" dirty="0">
                <a:latin typeface="Calibri" panose="020F0502020204030204" pitchFamily="34" charset="0"/>
              </a:rPr>
              <a:t>MURMANSK DURING WW11</a:t>
            </a:r>
          </a:p>
        </p:txBody>
      </p:sp>
    </p:spTree>
    <p:extLst>
      <p:ext uri="{BB962C8B-B14F-4D97-AF65-F5344CB8AC3E}">
        <p14:creationId xmlns:p14="http://schemas.microsoft.com/office/powerpoint/2010/main" val="102399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Before we read</a:t>
            </a:r>
          </a:p>
        </p:txBody>
      </p:sp>
      <p:sp>
        <p:nvSpPr>
          <p:cNvPr id="3" name="Content Placeholder 2"/>
          <p:cNvSpPr>
            <a:spLocks noGrp="1"/>
          </p:cNvSpPr>
          <p:nvPr>
            <p:ph idx="1"/>
          </p:nvPr>
        </p:nvSpPr>
        <p:spPr/>
        <p:txBody>
          <a:bodyPr/>
          <a:lstStyle/>
          <a:p>
            <a:r>
              <a:rPr lang="en-GB" dirty="0"/>
              <a:t>We will look at the cover </a:t>
            </a:r>
            <a:r>
              <a:rPr lang="en-GB" b="1" u="sng" dirty="0"/>
              <a:t>NOT</a:t>
            </a:r>
            <a:r>
              <a:rPr lang="en-GB" dirty="0"/>
              <a:t> the blurb</a:t>
            </a:r>
          </a:p>
          <a:p>
            <a:r>
              <a:rPr lang="en-GB" dirty="0"/>
              <a:t>We will infer information based on the image and characters we see</a:t>
            </a:r>
          </a:p>
          <a:p>
            <a:r>
              <a:rPr lang="en-GB" dirty="0"/>
              <a:t>We will consider aspects that may present in the book </a:t>
            </a:r>
          </a:p>
          <a:p>
            <a:pPr marL="0" indent="0">
              <a:buNone/>
            </a:pPr>
            <a:endParaRPr lang="en-GB" sz="4000" b="1" dirty="0"/>
          </a:p>
          <a:p>
            <a:pPr marL="0" indent="0">
              <a:buNone/>
            </a:pPr>
            <a:r>
              <a:rPr lang="en-GB" sz="4000" b="1" dirty="0"/>
              <a:t>  AT THE END</a:t>
            </a:r>
          </a:p>
          <a:p>
            <a:r>
              <a:rPr lang="en-GB" dirty="0"/>
              <a:t>You will complete a research project</a:t>
            </a:r>
          </a:p>
        </p:txBody>
      </p:sp>
    </p:spTree>
    <p:extLst>
      <p:ext uri="{BB962C8B-B14F-4D97-AF65-F5344CB8AC3E}">
        <p14:creationId xmlns:p14="http://schemas.microsoft.com/office/powerpoint/2010/main" val="10744428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7889" y="932049"/>
            <a:ext cx="2654725" cy="1896895"/>
          </a:xfrm>
          <a:prstGeom prst="rect">
            <a:avLst/>
          </a:prstGeom>
        </p:spPr>
      </p:pic>
      <p:sp>
        <p:nvSpPr>
          <p:cNvPr id="4" name="Rectangle 3"/>
          <p:cNvSpPr/>
          <p:nvPr/>
        </p:nvSpPr>
        <p:spPr>
          <a:xfrm>
            <a:off x="2845403" y="56077"/>
            <a:ext cx="5825660" cy="1077218"/>
          </a:xfrm>
          <a:prstGeom prst="rect">
            <a:avLst/>
          </a:prstGeom>
        </p:spPr>
        <p:txBody>
          <a:bodyPr wrap="square">
            <a:spAutoFit/>
          </a:bodyPr>
          <a:lstStyle/>
          <a:p>
            <a:r>
              <a:rPr lang="en-GB" sz="4000" b="1" dirty="0">
                <a:latin typeface="Calibri" panose="020F0502020204030204" pitchFamily="34" charset="0"/>
              </a:rPr>
              <a:t>Royals and the military</a:t>
            </a:r>
          </a:p>
          <a:p>
            <a:r>
              <a:rPr lang="en-GB" sz="2400" b="1" dirty="0">
                <a:latin typeface="Calibri" panose="020F0502020204030204" pitchFamily="34" charset="0"/>
              </a:rPr>
              <a:t> </a:t>
            </a:r>
          </a:p>
        </p:txBody>
      </p:sp>
      <p:sp>
        <p:nvSpPr>
          <p:cNvPr id="5" name="Rectangle 4"/>
          <p:cNvSpPr/>
          <p:nvPr/>
        </p:nvSpPr>
        <p:spPr>
          <a:xfrm>
            <a:off x="8771392" y="749623"/>
            <a:ext cx="2349500" cy="2308324"/>
          </a:xfrm>
          <a:prstGeom prst="rect">
            <a:avLst/>
          </a:prstGeom>
        </p:spPr>
        <p:txBody>
          <a:bodyPr wrap="square">
            <a:spAutoFit/>
          </a:bodyPr>
          <a:lstStyle/>
          <a:p>
            <a:r>
              <a:rPr lang="en-GB" dirty="0">
                <a:latin typeface="Calibri" panose="020F0502020204030204" pitchFamily="34" charset="0"/>
              </a:rPr>
              <a:t>Queen Elizabeth II </a:t>
            </a:r>
          </a:p>
          <a:p>
            <a:r>
              <a:rPr lang="en-GB" dirty="0">
                <a:latin typeface="Calibri" panose="020F0502020204030204" pitchFamily="34" charset="0"/>
              </a:rPr>
              <a:t>Auxiliary Territorial Service, British Army</a:t>
            </a:r>
          </a:p>
          <a:p>
            <a:r>
              <a:rPr lang="en-GB" dirty="0">
                <a:latin typeface="Calibri" panose="020F0502020204030204" pitchFamily="34" charset="0"/>
              </a:rPr>
              <a:t>1945–1949</a:t>
            </a:r>
          </a:p>
          <a:p>
            <a:r>
              <a:rPr lang="en-GB" dirty="0" err="1">
                <a:latin typeface="Calibri" panose="020F0502020204030204" pitchFamily="34" charset="0"/>
              </a:rPr>
              <a:t>Subaltem</a:t>
            </a:r>
            <a:r>
              <a:rPr lang="en-GB" dirty="0">
                <a:latin typeface="Calibri" panose="020F0502020204030204" pitchFamily="34" charset="0"/>
              </a:rPr>
              <a:t> </a:t>
            </a:r>
            <a:r>
              <a:rPr lang="en-GB" b="1" dirty="0">
                <a:latin typeface="Calibri" panose="020F0502020204030204" pitchFamily="34" charset="0"/>
              </a:rPr>
              <a:t>(Army Lieutenant</a:t>
            </a:r>
            <a:r>
              <a:rPr lang="en-GB" dirty="0">
                <a:latin typeface="Calibri" panose="020F0502020204030204" pitchFamily="34" charset="0"/>
              </a:rPr>
              <a:t>), Junior Commander </a:t>
            </a:r>
            <a:r>
              <a:rPr lang="en-GB" b="1" dirty="0">
                <a:latin typeface="Calibri" panose="020F0502020204030204" pitchFamily="34" charset="0"/>
              </a:rPr>
              <a:t>(Army Captain)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011" y="901414"/>
            <a:ext cx="1568450" cy="2086040"/>
          </a:xfrm>
          <a:prstGeom prst="rect">
            <a:avLst/>
          </a:prstGeom>
        </p:spPr>
      </p:pic>
      <p:sp>
        <p:nvSpPr>
          <p:cNvPr id="8" name="TextBox 7"/>
          <p:cNvSpPr txBox="1"/>
          <p:nvPr/>
        </p:nvSpPr>
        <p:spPr>
          <a:xfrm>
            <a:off x="3752385" y="1039356"/>
            <a:ext cx="1987125" cy="1754326"/>
          </a:xfrm>
          <a:prstGeom prst="rect">
            <a:avLst/>
          </a:prstGeom>
          <a:noFill/>
        </p:spPr>
        <p:txBody>
          <a:bodyPr wrap="square" rtlCol="0">
            <a:spAutoFit/>
          </a:bodyPr>
          <a:lstStyle/>
          <a:p>
            <a:r>
              <a:rPr lang="en-GB" dirty="0">
                <a:latin typeface="Calibri" panose="020F0502020204030204" pitchFamily="34" charset="0"/>
              </a:rPr>
              <a:t>Prince Phillip</a:t>
            </a:r>
          </a:p>
          <a:p>
            <a:r>
              <a:rPr lang="en-GB" dirty="0">
                <a:latin typeface="Calibri" panose="020F0502020204030204" pitchFamily="34" charset="0"/>
              </a:rPr>
              <a:t>Duke of Edinburgh </a:t>
            </a:r>
          </a:p>
          <a:p>
            <a:r>
              <a:rPr lang="en-GB" dirty="0">
                <a:latin typeface="Calibri" panose="020F0502020204030204" pitchFamily="34" charset="0"/>
              </a:rPr>
              <a:t>Royal Navy, British Army and RAF – 1940 -1952 - </a:t>
            </a:r>
            <a:r>
              <a:rPr lang="en-GB" b="1" dirty="0">
                <a:latin typeface="Calibri" panose="020F0502020204030204" pitchFamily="34" charset="0"/>
              </a:rPr>
              <a:t>Commander</a:t>
            </a:r>
          </a:p>
        </p:txBody>
      </p:sp>
      <p:sp>
        <p:nvSpPr>
          <p:cNvPr id="14" name="AutoShape 5" descr="United Kingdom">
            <a:hlinkClick r:id="rId4" tooltip="United Kingdom"/>
          </p:cNvPr>
          <p:cNvSpPr>
            <a:spLocks noChangeAspect="1" noChangeArrowheads="1"/>
          </p:cNvSpPr>
          <p:nvPr/>
        </p:nvSpPr>
        <p:spPr bwMode="auto">
          <a:xfrm>
            <a:off x="155575" y="0"/>
            <a:ext cx="219075" cy="123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50" y="3023030"/>
            <a:ext cx="1432390" cy="2148585"/>
          </a:xfrm>
          <a:prstGeom prst="rect">
            <a:avLst/>
          </a:prstGeom>
        </p:spPr>
      </p:pic>
      <p:sp>
        <p:nvSpPr>
          <p:cNvPr id="16" name="TextBox 15"/>
          <p:cNvSpPr txBox="1"/>
          <p:nvPr/>
        </p:nvSpPr>
        <p:spPr>
          <a:xfrm>
            <a:off x="1892966" y="3236680"/>
            <a:ext cx="1904874" cy="2031325"/>
          </a:xfrm>
          <a:prstGeom prst="rect">
            <a:avLst/>
          </a:prstGeom>
          <a:noFill/>
        </p:spPr>
        <p:txBody>
          <a:bodyPr wrap="square" rtlCol="0">
            <a:spAutoFit/>
          </a:bodyPr>
          <a:lstStyle/>
          <a:p>
            <a:r>
              <a:rPr lang="en-GB" dirty="0">
                <a:latin typeface="Calibri" panose="020F0502020204030204" pitchFamily="34" charset="0"/>
              </a:rPr>
              <a:t>Prince Charles</a:t>
            </a:r>
          </a:p>
          <a:p>
            <a:r>
              <a:rPr lang="en-GB" dirty="0">
                <a:latin typeface="Calibri" panose="020F0502020204030204" pitchFamily="34" charset="0"/>
              </a:rPr>
              <a:t>Prince of Wales</a:t>
            </a:r>
          </a:p>
          <a:p>
            <a:r>
              <a:rPr lang="en-GB" dirty="0">
                <a:latin typeface="Calibri" panose="020F0502020204030204" pitchFamily="34" charset="0"/>
              </a:rPr>
              <a:t>Royal Navy, British Army and RAF 1971 -1976</a:t>
            </a:r>
          </a:p>
          <a:p>
            <a:r>
              <a:rPr lang="en-GB" b="1" dirty="0">
                <a:latin typeface="Calibri" panose="020F0502020204030204" pitchFamily="34" charset="0"/>
              </a:rPr>
              <a:t>Commander, Flight Lieutenant</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0262" y="5238831"/>
            <a:ext cx="1088342" cy="1619169"/>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1125" y="5206532"/>
            <a:ext cx="1314126" cy="1590093"/>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71850" y="3099000"/>
            <a:ext cx="1212581" cy="1721865"/>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2157" y="3099000"/>
            <a:ext cx="1475414" cy="2036071"/>
          </a:xfrm>
          <a:prstGeom prst="rect">
            <a:avLst/>
          </a:prstGeom>
        </p:spPr>
      </p:pic>
      <p:sp>
        <p:nvSpPr>
          <p:cNvPr id="21" name="TextBox 20"/>
          <p:cNvSpPr txBox="1"/>
          <p:nvPr/>
        </p:nvSpPr>
        <p:spPr>
          <a:xfrm>
            <a:off x="5602115" y="3255075"/>
            <a:ext cx="1829275" cy="1477328"/>
          </a:xfrm>
          <a:prstGeom prst="rect">
            <a:avLst/>
          </a:prstGeom>
          <a:noFill/>
        </p:spPr>
        <p:txBody>
          <a:bodyPr wrap="square" rtlCol="0">
            <a:spAutoFit/>
          </a:bodyPr>
          <a:lstStyle/>
          <a:p>
            <a:r>
              <a:rPr lang="en-GB" dirty="0">
                <a:latin typeface="Calibri" panose="020F0502020204030204" pitchFamily="34" charset="0"/>
              </a:rPr>
              <a:t>Prince Andrew</a:t>
            </a:r>
          </a:p>
          <a:p>
            <a:r>
              <a:rPr lang="en-GB" dirty="0">
                <a:latin typeface="Calibri" panose="020F0502020204030204" pitchFamily="34" charset="0"/>
              </a:rPr>
              <a:t>Duke of York Royal Navy &amp; RAF</a:t>
            </a:r>
          </a:p>
          <a:p>
            <a:r>
              <a:rPr lang="en-GB" dirty="0">
                <a:latin typeface="Calibri" panose="020F0502020204030204" pitchFamily="34" charset="0"/>
              </a:rPr>
              <a:t>1980 -2001</a:t>
            </a:r>
          </a:p>
          <a:p>
            <a:r>
              <a:rPr lang="en-GB" b="1" dirty="0">
                <a:latin typeface="Calibri" panose="020F0502020204030204" pitchFamily="34" charset="0"/>
              </a:rPr>
              <a:t>Commander</a:t>
            </a:r>
          </a:p>
        </p:txBody>
      </p:sp>
      <p:sp>
        <p:nvSpPr>
          <p:cNvPr id="23" name="TextBox 22"/>
          <p:cNvSpPr txBox="1"/>
          <p:nvPr/>
        </p:nvSpPr>
        <p:spPr>
          <a:xfrm>
            <a:off x="9321800" y="3206274"/>
            <a:ext cx="1676400" cy="1477328"/>
          </a:xfrm>
          <a:prstGeom prst="rect">
            <a:avLst/>
          </a:prstGeom>
          <a:noFill/>
        </p:spPr>
        <p:txBody>
          <a:bodyPr wrap="square" rtlCol="0">
            <a:spAutoFit/>
          </a:bodyPr>
          <a:lstStyle/>
          <a:p>
            <a:r>
              <a:rPr lang="en-GB" dirty="0">
                <a:latin typeface="Calibri" panose="020F0502020204030204" pitchFamily="34" charset="0"/>
              </a:rPr>
              <a:t>Prince Edward</a:t>
            </a:r>
          </a:p>
          <a:p>
            <a:r>
              <a:rPr lang="en-GB" dirty="0">
                <a:latin typeface="Calibri" panose="020F0502020204030204" pitchFamily="34" charset="0"/>
              </a:rPr>
              <a:t>Earl of Sussex</a:t>
            </a:r>
          </a:p>
          <a:p>
            <a:r>
              <a:rPr lang="en-GB" dirty="0">
                <a:latin typeface="Calibri" panose="020F0502020204030204" pitchFamily="34" charset="0"/>
              </a:rPr>
              <a:t>Royal Marines</a:t>
            </a:r>
          </a:p>
          <a:p>
            <a:r>
              <a:rPr lang="en-GB" dirty="0">
                <a:latin typeface="Calibri" panose="020F0502020204030204" pitchFamily="34" charset="0"/>
              </a:rPr>
              <a:t>1986 -1987</a:t>
            </a:r>
          </a:p>
          <a:p>
            <a:r>
              <a:rPr lang="en-GB" b="1" dirty="0">
                <a:latin typeface="Calibri" panose="020F0502020204030204" pitchFamily="34" charset="0"/>
              </a:rPr>
              <a:t>Lieutenant</a:t>
            </a:r>
          </a:p>
        </p:txBody>
      </p:sp>
      <p:sp>
        <p:nvSpPr>
          <p:cNvPr id="25" name="Left Arrow 24"/>
          <p:cNvSpPr/>
          <p:nvPr/>
        </p:nvSpPr>
        <p:spPr>
          <a:xfrm>
            <a:off x="3797840" y="901413"/>
            <a:ext cx="1498060" cy="2070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Left Arrow 25"/>
          <p:cNvSpPr/>
          <p:nvPr/>
        </p:nvSpPr>
        <p:spPr>
          <a:xfrm>
            <a:off x="8881118" y="637503"/>
            <a:ext cx="1498060" cy="2070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Left Arrow 26"/>
          <p:cNvSpPr/>
          <p:nvPr/>
        </p:nvSpPr>
        <p:spPr>
          <a:xfrm>
            <a:off x="9321800" y="3099000"/>
            <a:ext cx="1498060" cy="2070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Left Arrow 27"/>
          <p:cNvSpPr/>
          <p:nvPr/>
        </p:nvSpPr>
        <p:spPr>
          <a:xfrm>
            <a:off x="1924724" y="3057947"/>
            <a:ext cx="1498060" cy="2070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Left Arrow 28"/>
          <p:cNvSpPr/>
          <p:nvPr/>
        </p:nvSpPr>
        <p:spPr>
          <a:xfrm>
            <a:off x="5628660" y="3160040"/>
            <a:ext cx="1498060" cy="19007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Left Arrow 29"/>
          <p:cNvSpPr/>
          <p:nvPr/>
        </p:nvSpPr>
        <p:spPr>
          <a:xfrm flipV="1">
            <a:off x="3338604" y="5517230"/>
            <a:ext cx="413781" cy="19377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Left Arrow 30"/>
          <p:cNvSpPr/>
          <p:nvPr/>
        </p:nvSpPr>
        <p:spPr>
          <a:xfrm>
            <a:off x="7273332" y="5213439"/>
            <a:ext cx="1498060" cy="207011"/>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TextBox 31"/>
          <p:cNvSpPr txBox="1"/>
          <p:nvPr/>
        </p:nvSpPr>
        <p:spPr>
          <a:xfrm>
            <a:off x="3671054" y="4834771"/>
            <a:ext cx="2094687" cy="2031325"/>
          </a:xfrm>
          <a:prstGeom prst="rect">
            <a:avLst/>
          </a:prstGeom>
          <a:noFill/>
        </p:spPr>
        <p:txBody>
          <a:bodyPr wrap="square" rtlCol="0">
            <a:spAutoFit/>
          </a:bodyPr>
          <a:lstStyle/>
          <a:p>
            <a:r>
              <a:rPr lang="en-GB" dirty="0">
                <a:latin typeface="Calibri" panose="020F0502020204030204" pitchFamily="34" charset="0"/>
              </a:rPr>
              <a:t>Prince William</a:t>
            </a:r>
          </a:p>
          <a:p>
            <a:r>
              <a:rPr lang="en-GB" dirty="0">
                <a:latin typeface="Calibri" panose="020F0502020204030204" pitchFamily="34" charset="0"/>
              </a:rPr>
              <a:t>Duke of Cambridge</a:t>
            </a:r>
          </a:p>
          <a:p>
            <a:r>
              <a:rPr lang="en-GB" dirty="0">
                <a:latin typeface="Calibri" panose="020F0502020204030204" pitchFamily="34" charset="0"/>
              </a:rPr>
              <a:t>Royal navy, British Army and RAF</a:t>
            </a:r>
          </a:p>
          <a:p>
            <a:r>
              <a:rPr lang="en-GB" dirty="0">
                <a:latin typeface="Calibri" panose="020F0502020204030204" pitchFamily="34" charset="0"/>
              </a:rPr>
              <a:t>2005 – 2013</a:t>
            </a:r>
          </a:p>
          <a:p>
            <a:r>
              <a:rPr lang="en-GB" b="1" dirty="0">
                <a:latin typeface="Calibri" panose="020F0502020204030204" pitchFamily="34" charset="0"/>
              </a:rPr>
              <a:t>Lieutenant, Captain &amp; Squadron Leader</a:t>
            </a:r>
          </a:p>
        </p:txBody>
      </p:sp>
      <p:sp>
        <p:nvSpPr>
          <p:cNvPr id="33" name="TextBox 32"/>
          <p:cNvSpPr txBox="1"/>
          <p:nvPr/>
        </p:nvSpPr>
        <p:spPr>
          <a:xfrm>
            <a:off x="7350635" y="5420168"/>
            <a:ext cx="2094687" cy="1477328"/>
          </a:xfrm>
          <a:prstGeom prst="rect">
            <a:avLst/>
          </a:prstGeom>
          <a:noFill/>
        </p:spPr>
        <p:txBody>
          <a:bodyPr wrap="square" rtlCol="0">
            <a:spAutoFit/>
          </a:bodyPr>
          <a:lstStyle/>
          <a:p>
            <a:r>
              <a:rPr lang="en-GB" dirty="0">
                <a:latin typeface="Calibri" panose="020F0502020204030204" pitchFamily="34" charset="0"/>
              </a:rPr>
              <a:t>Prince Harry</a:t>
            </a:r>
          </a:p>
          <a:p>
            <a:r>
              <a:rPr lang="en-GB" dirty="0">
                <a:latin typeface="Calibri" panose="020F0502020204030204" pitchFamily="34" charset="0"/>
              </a:rPr>
              <a:t>Duke of Sussex</a:t>
            </a:r>
          </a:p>
          <a:p>
            <a:r>
              <a:rPr lang="en-GB" dirty="0">
                <a:latin typeface="Calibri" panose="020F0502020204030204" pitchFamily="34" charset="0"/>
              </a:rPr>
              <a:t>British Army </a:t>
            </a:r>
          </a:p>
          <a:p>
            <a:r>
              <a:rPr lang="en-GB" dirty="0">
                <a:latin typeface="Calibri" panose="020F0502020204030204" pitchFamily="34" charset="0"/>
              </a:rPr>
              <a:t>2005 – 2015</a:t>
            </a:r>
          </a:p>
          <a:p>
            <a:r>
              <a:rPr lang="en-GB" b="1" dirty="0">
                <a:latin typeface="Calibri" panose="020F0502020204030204" pitchFamily="34" charset="0"/>
              </a:rPr>
              <a:t>Captain</a:t>
            </a:r>
          </a:p>
        </p:txBody>
      </p:sp>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17132" y="5711001"/>
            <a:ext cx="1673572" cy="1175824"/>
          </a:xfrm>
          <a:prstGeom prst="rect">
            <a:avLst/>
          </a:prstGeom>
        </p:spPr>
      </p:pic>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93311" y="-72449"/>
            <a:ext cx="1410671" cy="1482149"/>
          </a:xfrm>
          <a:prstGeom prst="rect">
            <a:avLst/>
          </a:prstGeom>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415"/>
            <a:ext cx="1459756" cy="1948849"/>
          </a:xfrm>
          <a:prstGeom prst="rect">
            <a:avLst/>
          </a:prstGeom>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808" y="5871822"/>
            <a:ext cx="1643630" cy="986178"/>
          </a:xfrm>
          <a:prstGeom prst="rect">
            <a:avLst/>
          </a:prstGeom>
        </p:spPr>
      </p:pic>
    </p:spTree>
    <p:extLst>
      <p:ext uri="{BB962C8B-B14F-4D97-AF65-F5344CB8AC3E}">
        <p14:creationId xmlns:p14="http://schemas.microsoft.com/office/powerpoint/2010/main" val="2378528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34" y="0"/>
            <a:ext cx="8596668" cy="787400"/>
          </a:xfrm>
        </p:spPr>
        <p:txBody>
          <a:bodyPr/>
          <a:lstStyle/>
          <a:p>
            <a:r>
              <a:rPr lang="en-GB" dirty="0"/>
              <a:t>Chapter Nine </a:t>
            </a:r>
          </a:p>
        </p:txBody>
      </p:sp>
      <p:sp>
        <p:nvSpPr>
          <p:cNvPr id="3" name="Content Placeholder 2"/>
          <p:cNvSpPr>
            <a:spLocks noGrp="1"/>
          </p:cNvSpPr>
          <p:nvPr>
            <p:ph idx="1"/>
          </p:nvPr>
        </p:nvSpPr>
        <p:spPr>
          <a:xfrm>
            <a:off x="588434" y="787400"/>
            <a:ext cx="10168466" cy="5473700"/>
          </a:xfrm>
        </p:spPr>
        <p:txBody>
          <a:bodyPr>
            <a:normAutofit fontScale="92500" lnSpcReduction="10000"/>
          </a:bodyPr>
          <a:lstStyle/>
          <a:p>
            <a:pPr marL="0" indent="0">
              <a:buNone/>
            </a:pPr>
            <a:r>
              <a:rPr lang="en-GB" sz="2000" dirty="0">
                <a:latin typeface="Calibri" panose="020F0502020204030204" pitchFamily="34" charset="0"/>
              </a:rPr>
              <a:t>Murmansk: the edge of the earth</a:t>
            </a:r>
          </a:p>
          <a:p>
            <a:pPr marL="0" indent="0">
              <a:buNone/>
            </a:pPr>
            <a:r>
              <a:rPr lang="en-GB" sz="2000" dirty="0">
                <a:latin typeface="Calibri" panose="020F0502020204030204" pitchFamily="34" charset="0"/>
              </a:rPr>
              <a:t>Murmansk is the largest city in the world north of the Arctic Circle. Its name probably derives from the local Sami word </a:t>
            </a:r>
            <a:r>
              <a:rPr lang="en-GB" sz="2000" dirty="0" err="1">
                <a:latin typeface="Calibri" panose="020F0502020204030204" pitchFamily="34" charset="0"/>
              </a:rPr>
              <a:t>murman</a:t>
            </a:r>
            <a:r>
              <a:rPr lang="en-GB" sz="2000" dirty="0">
                <a:latin typeface="Calibri" panose="020F0502020204030204" pitchFamily="34" charset="0"/>
              </a:rPr>
              <a:t>, meaning “</a:t>
            </a:r>
            <a:r>
              <a:rPr lang="en-GB" sz="2000" b="1" dirty="0">
                <a:latin typeface="Calibri" panose="020F0502020204030204" pitchFamily="34" charset="0"/>
              </a:rPr>
              <a:t>the edge of the earth</a:t>
            </a:r>
            <a:r>
              <a:rPr lang="en-GB" sz="2000" dirty="0">
                <a:latin typeface="Calibri" panose="020F0502020204030204" pitchFamily="34" charset="0"/>
              </a:rPr>
              <a:t>.” Pop. (2005 est.)</a:t>
            </a:r>
          </a:p>
          <a:p>
            <a:pPr marL="0" indent="0">
              <a:buNone/>
            </a:pPr>
            <a:endParaRPr lang="en-GB" sz="2000" dirty="0">
              <a:latin typeface="Calibri" panose="020F0502020204030204" pitchFamily="34" charset="0"/>
            </a:endParaRPr>
          </a:p>
          <a:p>
            <a:pPr marL="0" indent="0">
              <a:buNone/>
            </a:pPr>
            <a:r>
              <a:rPr lang="en-GB" sz="2000" dirty="0">
                <a:latin typeface="Calibri" panose="020F0502020204030204" pitchFamily="34" charset="0"/>
              </a:rPr>
              <a:t>Good morning! – </a:t>
            </a:r>
            <a:r>
              <a:rPr lang="az-Cyrl-AZ" sz="2000" i="1" dirty="0">
                <a:latin typeface="Calibri" panose="020F0502020204030204" pitchFamily="34" charset="0"/>
              </a:rPr>
              <a:t>Доброе утро! – </a:t>
            </a:r>
            <a:r>
              <a:rPr lang="en-GB" sz="2000" i="1" dirty="0" err="1">
                <a:latin typeface="Calibri" panose="020F0502020204030204" pitchFamily="34" charset="0"/>
              </a:rPr>
              <a:t>Dobroye</a:t>
            </a:r>
            <a:r>
              <a:rPr lang="en-GB" sz="2000" i="1" dirty="0">
                <a:latin typeface="Calibri" panose="020F0502020204030204" pitchFamily="34" charset="0"/>
              </a:rPr>
              <a:t> </a:t>
            </a:r>
            <a:r>
              <a:rPr lang="en-GB" sz="2000" i="1" dirty="0" err="1">
                <a:latin typeface="Calibri" panose="020F0502020204030204" pitchFamily="34" charset="0"/>
              </a:rPr>
              <a:t>utro</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Good afternoon! – </a:t>
            </a:r>
            <a:r>
              <a:rPr lang="az-Cyrl-AZ" sz="2000" i="1" dirty="0">
                <a:latin typeface="Calibri" panose="020F0502020204030204" pitchFamily="34" charset="0"/>
              </a:rPr>
              <a:t>Добрый день! – </a:t>
            </a:r>
            <a:r>
              <a:rPr lang="en-GB" sz="2000" i="1" dirty="0" err="1">
                <a:latin typeface="Calibri" panose="020F0502020204030204" pitchFamily="34" charset="0"/>
              </a:rPr>
              <a:t>Dobryy</a:t>
            </a:r>
            <a:r>
              <a:rPr lang="en-GB" sz="2000" i="1" dirty="0">
                <a:latin typeface="Calibri" panose="020F0502020204030204" pitchFamily="34" charset="0"/>
              </a:rPr>
              <a:t> den!</a:t>
            </a:r>
            <a:endParaRPr lang="en-GB" sz="2000" dirty="0">
              <a:latin typeface="Calibri" panose="020F0502020204030204" pitchFamily="34" charset="0"/>
            </a:endParaRPr>
          </a:p>
          <a:p>
            <a:pPr marL="0" indent="0">
              <a:buNone/>
            </a:pPr>
            <a:r>
              <a:rPr lang="en-GB" sz="2000" dirty="0">
                <a:latin typeface="Calibri" panose="020F0502020204030204" pitchFamily="34" charset="0"/>
              </a:rPr>
              <a:t>Good evening! – </a:t>
            </a:r>
            <a:r>
              <a:rPr lang="az-Cyrl-AZ" sz="2000" i="1" dirty="0">
                <a:latin typeface="Calibri" panose="020F0502020204030204" pitchFamily="34" charset="0"/>
              </a:rPr>
              <a:t>Добрый вечер! – </a:t>
            </a:r>
            <a:r>
              <a:rPr lang="en-GB" sz="2000" i="1" dirty="0" err="1">
                <a:latin typeface="Calibri" panose="020F0502020204030204" pitchFamily="34" charset="0"/>
              </a:rPr>
              <a:t>Dobryy</a:t>
            </a:r>
            <a:r>
              <a:rPr lang="en-GB" sz="2000" i="1" dirty="0">
                <a:latin typeface="Calibri" panose="020F0502020204030204" pitchFamily="34" charset="0"/>
              </a:rPr>
              <a:t> </a:t>
            </a:r>
            <a:r>
              <a:rPr lang="en-GB" sz="2000" i="1" dirty="0" err="1">
                <a:latin typeface="Calibri" panose="020F0502020204030204" pitchFamily="34" charset="0"/>
              </a:rPr>
              <a:t>vecher</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Good night! – </a:t>
            </a:r>
            <a:r>
              <a:rPr lang="az-Cyrl-AZ" sz="2000" i="1" dirty="0">
                <a:latin typeface="Calibri" panose="020F0502020204030204" pitchFamily="34" charset="0"/>
              </a:rPr>
              <a:t>спокойной ночи! – </a:t>
            </a:r>
            <a:r>
              <a:rPr lang="en-GB" sz="2000" i="1" dirty="0" err="1">
                <a:latin typeface="Calibri" panose="020F0502020204030204" pitchFamily="34" charset="0"/>
              </a:rPr>
              <a:t>Spokoynoy</a:t>
            </a:r>
            <a:r>
              <a:rPr lang="en-GB" sz="2000" i="1" dirty="0">
                <a:latin typeface="Calibri" panose="020F0502020204030204" pitchFamily="34" charset="0"/>
              </a:rPr>
              <a:t> </a:t>
            </a:r>
            <a:r>
              <a:rPr lang="en-GB" sz="2000" i="1" dirty="0" err="1">
                <a:latin typeface="Calibri" panose="020F0502020204030204" pitchFamily="34" charset="0"/>
              </a:rPr>
              <a:t>nochi</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Hello! – </a:t>
            </a:r>
            <a:r>
              <a:rPr lang="az-Cyrl-AZ" sz="2000" dirty="0">
                <a:latin typeface="Calibri" panose="020F0502020204030204" pitchFamily="34" charset="0"/>
              </a:rPr>
              <a:t>Здравствуйте! – </a:t>
            </a:r>
            <a:r>
              <a:rPr lang="en-GB" sz="2000" i="1" dirty="0" err="1">
                <a:latin typeface="Calibri" panose="020F0502020204030204" pitchFamily="34" charset="0"/>
              </a:rPr>
              <a:t>Zdravstvuyte</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How are you? – </a:t>
            </a:r>
            <a:r>
              <a:rPr lang="az-Cyrl-AZ" sz="2000" i="1" dirty="0">
                <a:latin typeface="Calibri" panose="020F0502020204030204" pitchFamily="34" charset="0"/>
              </a:rPr>
              <a:t>Как дела? – </a:t>
            </a:r>
            <a:r>
              <a:rPr lang="en-GB" sz="2000" i="1" dirty="0" err="1">
                <a:latin typeface="Calibri" panose="020F0502020204030204" pitchFamily="34" charset="0"/>
              </a:rPr>
              <a:t>Kak</a:t>
            </a:r>
            <a:r>
              <a:rPr lang="en-GB" sz="2000" i="1" dirty="0">
                <a:latin typeface="Calibri" panose="020F0502020204030204" pitchFamily="34" charset="0"/>
              </a:rPr>
              <a:t> </a:t>
            </a:r>
            <a:r>
              <a:rPr lang="en-GB" sz="2000" i="1" dirty="0" err="1">
                <a:latin typeface="Calibri" panose="020F0502020204030204" pitchFamily="34" charset="0"/>
              </a:rPr>
              <a:t>dela</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Very good. Thank you – </a:t>
            </a:r>
            <a:r>
              <a:rPr lang="az-Cyrl-AZ" sz="2000" i="1" dirty="0">
                <a:latin typeface="Calibri" panose="020F0502020204030204" pitchFamily="34" charset="0"/>
              </a:rPr>
              <a:t>Хорошо. Спасибо. – </a:t>
            </a:r>
            <a:r>
              <a:rPr lang="en-GB" sz="2000" i="1" dirty="0" err="1">
                <a:latin typeface="Calibri" panose="020F0502020204030204" pitchFamily="34" charset="0"/>
              </a:rPr>
              <a:t>Horosho</a:t>
            </a:r>
            <a:r>
              <a:rPr lang="en-GB" sz="2000" i="1" dirty="0">
                <a:latin typeface="Calibri" panose="020F0502020204030204" pitchFamily="34" charset="0"/>
              </a:rPr>
              <a:t>. </a:t>
            </a:r>
            <a:r>
              <a:rPr lang="en-GB" sz="2000" i="1" dirty="0" err="1">
                <a:latin typeface="Calibri" panose="020F0502020204030204" pitchFamily="34" charset="0"/>
              </a:rPr>
              <a:t>Spasibo</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What is your name? – </a:t>
            </a:r>
            <a:r>
              <a:rPr lang="az-Cyrl-AZ" sz="2000" i="1" dirty="0">
                <a:latin typeface="Calibri" panose="020F0502020204030204" pitchFamily="34" charset="0"/>
              </a:rPr>
              <a:t>Как тебя зовут? – </a:t>
            </a:r>
            <a:r>
              <a:rPr lang="en-GB" sz="2000" i="1" dirty="0" err="1">
                <a:latin typeface="Calibri" panose="020F0502020204030204" pitchFamily="34" charset="0"/>
              </a:rPr>
              <a:t>Kak</a:t>
            </a:r>
            <a:r>
              <a:rPr lang="en-GB" sz="2000" i="1" dirty="0">
                <a:latin typeface="Calibri" panose="020F0502020204030204" pitchFamily="34" charset="0"/>
              </a:rPr>
              <a:t> </a:t>
            </a:r>
            <a:r>
              <a:rPr lang="en-GB" sz="2000" i="1" dirty="0" err="1">
                <a:latin typeface="Calibri" panose="020F0502020204030204" pitchFamily="34" charset="0"/>
              </a:rPr>
              <a:t>tebya</a:t>
            </a:r>
            <a:r>
              <a:rPr lang="en-GB" sz="2000" i="1" dirty="0">
                <a:latin typeface="Calibri" panose="020F0502020204030204" pitchFamily="34" charset="0"/>
              </a:rPr>
              <a:t> </a:t>
            </a:r>
            <a:r>
              <a:rPr lang="en-GB" sz="2000" i="1" dirty="0" err="1">
                <a:latin typeface="Calibri" panose="020F0502020204030204" pitchFamily="34" charset="0"/>
              </a:rPr>
              <a:t>zovut</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My name is </a:t>
            </a:r>
            <a:r>
              <a:rPr lang="en-GB" sz="2000" dirty="0" err="1">
                <a:latin typeface="Calibri" panose="020F0502020204030204" pitchFamily="34" charset="0"/>
              </a:rPr>
              <a:t>Mondly</a:t>
            </a:r>
            <a:r>
              <a:rPr lang="en-GB" sz="2000" dirty="0">
                <a:latin typeface="Calibri" panose="020F0502020204030204" pitchFamily="34" charset="0"/>
              </a:rPr>
              <a:t>. – </a:t>
            </a:r>
            <a:r>
              <a:rPr lang="az-Cyrl-AZ" sz="2000" i="1" dirty="0">
                <a:latin typeface="Calibri" panose="020F0502020204030204" pitchFamily="34" charset="0"/>
              </a:rPr>
              <a:t>Меня зовут Мандли. – </a:t>
            </a:r>
            <a:r>
              <a:rPr lang="en-GB" sz="2000" i="1" dirty="0" err="1">
                <a:latin typeface="Calibri" panose="020F0502020204030204" pitchFamily="34" charset="0"/>
              </a:rPr>
              <a:t>Menya</a:t>
            </a:r>
            <a:r>
              <a:rPr lang="en-GB" sz="2000" i="1" dirty="0">
                <a:latin typeface="Calibri" panose="020F0502020204030204" pitchFamily="34" charset="0"/>
              </a:rPr>
              <a:t> </a:t>
            </a:r>
            <a:r>
              <a:rPr lang="en-GB" sz="2000" i="1" dirty="0" err="1">
                <a:latin typeface="Calibri" panose="020F0502020204030204" pitchFamily="34" charset="0"/>
              </a:rPr>
              <a:t>zovut</a:t>
            </a:r>
            <a:r>
              <a:rPr lang="en-GB" sz="2000" i="1" dirty="0">
                <a:latin typeface="Calibri" panose="020F0502020204030204" pitchFamily="34" charset="0"/>
              </a:rPr>
              <a:t> </a:t>
            </a:r>
            <a:r>
              <a:rPr lang="en-GB" sz="2000" i="1" dirty="0" err="1">
                <a:latin typeface="Calibri" panose="020F0502020204030204" pitchFamily="34" charset="0"/>
              </a:rPr>
              <a:t>Mandli</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r>
              <a:rPr lang="en-GB" sz="2000" dirty="0">
                <a:latin typeface="Calibri" panose="020F0502020204030204" pitchFamily="34" charset="0"/>
              </a:rPr>
              <a:t>Nice to meet you. – </a:t>
            </a:r>
            <a:r>
              <a:rPr lang="az-Cyrl-AZ" sz="2000" i="1" dirty="0">
                <a:latin typeface="Calibri" panose="020F0502020204030204" pitchFamily="34" charset="0"/>
              </a:rPr>
              <a:t>Рада познакомиться. – </a:t>
            </a:r>
            <a:r>
              <a:rPr lang="en-GB" sz="2000" i="1" dirty="0">
                <a:latin typeface="Calibri" panose="020F0502020204030204" pitchFamily="34" charset="0"/>
              </a:rPr>
              <a:t>Rad</a:t>
            </a:r>
            <a:r>
              <a:rPr lang="az-Cyrl-AZ" sz="2000" i="1" dirty="0">
                <a:latin typeface="Calibri" panose="020F0502020204030204" pitchFamily="34" charset="0"/>
              </a:rPr>
              <a:t>а </a:t>
            </a:r>
            <a:r>
              <a:rPr lang="en-GB" sz="2000" i="1" dirty="0" err="1">
                <a:latin typeface="Calibri" panose="020F0502020204030204" pitchFamily="34" charset="0"/>
              </a:rPr>
              <a:t>poznakomitsya</a:t>
            </a:r>
            <a:r>
              <a:rPr lang="en-GB" sz="2000" i="1" dirty="0">
                <a:latin typeface="Calibri" panose="020F0502020204030204" pitchFamily="34" charset="0"/>
              </a:rPr>
              <a:t>.</a:t>
            </a:r>
            <a:endParaRPr lang="en-GB" sz="2000" dirty="0">
              <a:latin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208777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1000"/>
            <a:ext cx="8596668" cy="1320800"/>
          </a:xfrm>
        </p:spPr>
        <p:txBody>
          <a:bodyPr/>
          <a:lstStyle/>
          <a:p>
            <a:r>
              <a:rPr lang="en-GB" dirty="0"/>
              <a:t>Chapter Nine -Techniques</a:t>
            </a:r>
          </a:p>
        </p:txBody>
      </p:sp>
      <p:sp>
        <p:nvSpPr>
          <p:cNvPr id="3" name="Content Placeholder 2"/>
          <p:cNvSpPr>
            <a:spLocks noGrp="1"/>
          </p:cNvSpPr>
          <p:nvPr>
            <p:ph idx="1"/>
          </p:nvPr>
        </p:nvSpPr>
        <p:spPr>
          <a:xfrm>
            <a:off x="677334" y="1474789"/>
            <a:ext cx="10016066" cy="3880773"/>
          </a:xfrm>
        </p:spPr>
        <p:txBody>
          <a:bodyPr>
            <a:normAutofit/>
          </a:bodyPr>
          <a:lstStyle/>
          <a:p>
            <a:pPr marL="0" indent="0">
              <a:buNone/>
            </a:pPr>
            <a:r>
              <a:rPr lang="en-GB" sz="2400" dirty="0">
                <a:latin typeface="Calibri" panose="020F0502020204030204" pitchFamily="34" charset="0"/>
              </a:rPr>
              <a:t>A list – usually noticeable by use of commas</a:t>
            </a:r>
          </a:p>
          <a:p>
            <a:pPr marL="0" indent="0">
              <a:buNone/>
            </a:pPr>
            <a:r>
              <a:rPr lang="en-GB" sz="2400" dirty="0">
                <a:latin typeface="Calibri" panose="020F0502020204030204" pitchFamily="34" charset="0"/>
              </a:rPr>
              <a:t>A question - ?</a:t>
            </a:r>
          </a:p>
          <a:p>
            <a:pPr marL="0" indent="0">
              <a:buNone/>
            </a:pPr>
            <a:r>
              <a:rPr lang="en-GB" sz="2400" dirty="0">
                <a:latin typeface="Calibri" panose="020F0502020204030204" pitchFamily="34" charset="0"/>
              </a:rPr>
              <a:t>An example of repetition – a word or expression repeated once or more</a:t>
            </a:r>
          </a:p>
          <a:p>
            <a:pPr marL="0" indent="0">
              <a:buNone/>
            </a:pPr>
            <a:r>
              <a:rPr lang="en-GB" sz="2400" dirty="0">
                <a:latin typeface="Calibri" panose="020F0502020204030204" pitchFamily="34" charset="0"/>
              </a:rPr>
              <a:t>A simile – comparing one thing to another using the word </a:t>
            </a:r>
            <a:r>
              <a:rPr lang="en-GB" sz="2400" b="1" dirty="0">
                <a:latin typeface="Calibri" panose="020F0502020204030204" pitchFamily="34" charset="0"/>
              </a:rPr>
              <a:t>like</a:t>
            </a:r>
            <a:r>
              <a:rPr lang="en-GB" sz="2400" dirty="0">
                <a:latin typeface="Calibri" panose="020F0502020204030204" pitchFamily="34" charset="0"/>
              </a:rPr>
              <a:t> or </a:t>
            </a:r>
            <a:r>
              <a:rPr lang="en-GB" sz="2400" b="1" dirty="0">
                <a:latin typeface="Calibri" panose="020F0502020204030204" pitchFamily="34" charset="0"/>
              </a:rPr>
              <a:t>as</a:t>
            </a:r>
          </a:p>
          <a:p>
            <a:pPr marL="0" indent="0">
              <a:buNone/>
            </a:pPr>
            <a:r>
              <a:rPr lang="en-GB" sz="2400" dirty="0">
                <a:latin typeface="Calibri" panose="020F0502020204030204" pitchFamily="34" charset="0"/>
              </a:rPr>
              <a:t>An example of contrast – two opposing views</a:t>
            </a:r>
          </a:p>
          <a:p>
            <a:pPr marL="0" indent="0">
              <a:buNone/>
            </a:pPr>
            <a:r>
              <a:rPr lang="en-GB" sz="2400" dirty="0">
                <a:latin typeface="Calibri" panose="020F0502020204030204" pitchFamily="34" charset="0"/>
              </a:rPr>
              <a:t>A Metaphor – comparing one thing to another without the use of </a:t>
            </a:r>
            <a:r>
              <a:rPr lang="en-GB" sz="2400" b="1" dirty="0">
                <a:latin typeface="Calibri" panose="020F0502020204030204" pitchFamily="34" charset="0"/>
              </a:rPr>
              <a:t>like </a:t>
            </a:r>
            <a:r>
              <a:rPr lang="en-GB" sz="2400" dirty="0">
                <a:latin typeface="Calibri" panose="020F0502020204030204" pitchFamily="34" charset="0"/>
              </a:rPr>
              <a:t>or </a:t>
            </a:r>
            <a:r>
              <a:rPr lang="en-GB" sz="2400" b="1" dirty="0">
                <a:latin typeface="Calibri" panose="020F0502020204030204" pitchFamily="34" charset="0"/>
              </a:rPr>
              <a:t>as</a:t>
            </a:r>
          </a:p>
        </p:txBody>
      </p:sp>
    </p:spTree>
    <p:extLst>
      <p:ext uri="{BB962C8B-B14F-4D97-AF65-F5344CB8AC3E}">
        <p14:creationId xmlns:p14="http://schemas.microsoft.com/office/powerpoint/2010/main" val="3440155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Ten and Eleven</a:t>
            </a:r>
          </a:p>
          <a:p>
            <a:pPr marL="0" indent="0" algn="ctr">
              <a:buNone/>
            </a:pPr>
            <a:r>
              <a:rPr lang="en-GB" sz="5400" dirty="0">
                <a:latin typeface="Calibri" panose="020F0502020204030204" pitchFamily="34" charset="0"/>
              </a:rPr>
              <a:t>Then attempt RUAE questions</a:t>
            </a:r>
          </a:p>
          <a:p>
            <a:pPr marL="0" indent="0" algn="ctr">
              <a:buNone/>
            </a:pPr>
            <a:r>
              <a:rPr lang="en-GB" sz="5400" dirty="0">
                <a:latin typeface="Calibri" panose="020F0502020204030204" pitchFamily="34" charset="0"/>
              </a:rPr>
              <a:t>and vocabulary challenge</a:t>
            </a:r>
          </a:p>
        </p:txBody>
      </p:sp>
    </p:spTree>
    <p:extLst>
      <p:ext uri="{BB962C8B-B14F-4D97-AF65-F5344CB8AC3E}">
        <p14:creationId xmlns:p14="http://schemas.microsoft.com/office/powerpoint/2010/main" val="2293919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7500"/>
            <a:ext cx="8596668" cy="749300"/>
          </a:xfrm>
        </p:spPr>
        <p:txBody>
          <a:bodyPr>
            <a:normAutofit/>
          </a:bodyPr>
          <a:lstStyle/>
          <a:p>
            <a:r>
              <a:rPr lang="en-GB" dirty="0"/>
              <a:t>Chapter Ten</a:t>
            </a:r>
          </a:p>
        </p:txBody>
      </p:sp>
      <p:sp>
        <p:nvSpPr>
          <p:cNvPr id="3" name="Content Placeholder 2"/>
          <p:cNvSpPr>
            <a:spLocks noGrp="1"/>
          </p:cNvSpPr>
          <p:nvPr>
            <p:ph idx="1"/>
          </p:nvPr>
        </p:nvSpPr>
        <p:spPr>
          <a:xfrm>
            <a:off x="677334" y="1169989"/>
            <a:ext cx="11235266" cy="5154611"/>
          </a:xfrm>
        </p:spPr>
        <p:txBody>
          <a:bodyPr>
            <a:normAutofit fontScale="92500" lnSpcReduction="20000"/>
          </a:bodyPr>
          <a:lstStyle/>
          <a:p>
            <a:pPr marL="0" indent="0">
              <a:buNone/>
            </a:pPr>
            <a:r>
              <a:rPr lang="en-GB" sz="2400" dirty="0">
                <a:latin typeface="Calibri" panose="020F0502020204030204" pitchFamily="34" charset="0"/>
              </a:rPr>
              <a:t>1. Thinking of what you’ve read so far – why do you think you have to keep your    </a:t>
            </a:r>
          </a:p>
          <a:p>
            <a:pPr marL="0" indent="0">
              <a:buNone/>
            </a:pPr>
            <a:r>
              <a:rPr lang="en-GB" sz="2400" dirty="0">
                <a:latin typeface="Calibri" panose="020F0502020204030204" pitchFamily="34" charset="0"/>
              </a:rPr>
              <a:t>     wits about you in a naval town? </a:t>
            </a:r>
            <a:r>
              <a:rPr lang="en-GB" sz="2400" dirty="0" err="1">
                <a:latin typeface="Calibri" panose="020F0502020204030204" pitchFamily="34" charset="0"/>
              </a:rPr>
              <a:t>Pg</a:t>
            </a:r>
            <a:r>
              <a:rPr lang="en-GB" sz="2400" dirty="0">
                <a:latin typeface="Calibri" panose="020F0502020204030204" pitchFamily="34" charset="0"/>
              </a:rPr>
              <a:t> 69</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2. What word is similar in meaning to companion/friend/colleague? </a:t>
            </a:r>
            <a:r>
              <a:rPr lang="en-GB" sz="2400" dirty="0" err="1">
                <a:latin typeface="Calibri" panose="020F0502020204030204" pitchFamily="34" charset="0"/>
              </a:rPr>
              <a:t>Pg</a:t>
            </a:r>
            <a:r>
              <a:rPr lang="en-GB" sz="2400" dirty="0">
                <a:latin typeface="Calibri" panose="020F0502020204030204" pitchFamily="34" charset="0"/>
              </a:rPr>
              <a:t> 69</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3. Was joseph drawing attention a positive or negative thing </a:t>
            </a:r>
            <a:r>
              <a:rPr lang="en-GB" sz="2400">
                <a:latin typeface="Calibri" panose="020F0502020204030204" pitchFamily="34" charset="0"/>
              </a:rPr>
              <a:t>for them? </a:t>
            </a:r>
            <a:r>
              <a:rPr lang="en-GB" sz="2400" dirty="0">
                <a:latin typeface="Calibri" panose="020F0502020204030204" pitchFamily="34" charset="0"/>
              </a:rPr>
              <a:t>Why? </a:t>
            </a:r>
            <a:r>
              <a:rPr lang="en-GB" sz="2400" dirty="0" err="1">
                <a:latin typeface="Calibri" panose="020F0502020204030204" pitchFamily="34" charset="0"/>
              </a:rPr>
              <a:t>Pg</a:t>
            </a:r>
            <a:r>
              <a:rPr lang="en-GB" sz="2400" dirty="0">
                <a:latin typeface="Calibri" panose="020F0502020204030204" pitchFamily="34" charset="0"/>
              </a:rPr>
              <a:t> 70</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4. Find a word similar in meaning to barbeque? </a:t>
            </a:r>
            <a:r>
              <a:rPr lang="en-GB" sz="2400" dirty="0" err="1">
                <a:latin typeface="Calibri" panose="020F0502020204030204" pitchFamily="34" charset="0"/>
              </a:rPr>
              <a:t>Pg</a:t>
            </a:r>
            <a:r>
              <a:rPr lang="en-GB" sz="2400" dirty="0">
                <a:latin typeface="Calibri" panose="020F0502020204030204" pitchFamily="34" charset="0"/>
              </a:rPr>
              <a:t> 71</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5. “He began to boil with anger at his friend.” What technique is this and can you think of an alternative? </a:t>
            </a:r>
            <a:r>
              <a:rPr lang="en-GB" sz="2400" dirty="0" err="1">
                <a:latin typeface="Calibri" panose="020F0502020204030204" pitchFamily="34" charset="0"/>
              </a:rPr>
              <a:t>Pg</a:t>
            </a:r>
            <a:r>
              <a:rPr lang="en-GB" sz="2400" dirty="0">
                <a:latin typeface="Calibri" panose="020F0502020204030204" pitchFamily="34" charset="0"/>
              </a:rPr>
              <a:t> 73</a:t>
            </a:r>
          </a:p>
          <a:p>
            <a:pPr marL="0" indent="0">
              <a:buNone/>
            </a:pPr>
            <a:endParaRPr lang="en-GB" sz="2400" dirty="0">
              <a:latin typeface="Calibri" panose="020F0502020204030204" pitchFamily="34" charset="0"/>
            </a:endParaRPr>
          </a:p>
          <a:p>
            <a:pPr marL="0" indent="0">
              <a:buNone/>
            </a:pPr>
            <a:r>
              <a:rPr lang="en-GB" sz="2400" dirty="0">
                <a:latin typeface="Calibri" panose="020F0502020204030204" pitchFamily="34" charset="0"/>
              </a:rPr>
              <a:t>6. Why do you think joseph’s face drained of colour? </a:t>
            </a:r>
            <a:r>
              <a:rPr lang="en-GB" sz="2400" dirty="0" err="1">
                <a:latin typeface="Calibri" panose="020F0502020204030204" pitchFamily="34" charset="0"/>
              </a:rPr>
              <a:t>Pg</a:t>
            </a:r>
            <a:r>
              <a:rPr lang="en-GB" sz="2400" dirty="0">
                <a:latin typeface="Calibri" panose="020F0502020204030204" pitchFamily="34" charset="0"/>
              </a:rPr>
              <a:t> 74</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3045352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7500"/>
            <a:ext cx="8596668" cy="749300"/>
          </a:xfrm>
        </p:spPr>
        <p:txBody>
          <a:bodyPr>
            <a:normAutofit fontScale="90000"/>
          </a:bodyPr>
          <a:lstStyle/>
          <a:p>
            <a:r>
              <a:rPr lang="en-GB" dirty="0"/>
              <a:t>Chapter Ten - Answers</a:t>
            </a:r>
            <a:br>
              <a:rPr lang="en-GB" dirty="0"/>
            </a:br>
            <a:endParaRPr lang="en-GB" dirty="0"/>
          </a:p>
        </p:txBody>
      </p:sp>
      <p:sp>
        <p:nvSpPr>
          <p:cNvPr id="3" name="Content Placeholder 2"/>
          <p:cNvSpPr>
            <a:spLocks noGrp="1"/>
          </p:cNvSpPr>
          <p:nvPr>
            <p:ph idx="1"/>
          </p:nvPr>
        </p:nvSpPr>
        <p:spPr>
          <a:xfrm>
            <a:off x="550334" y="1066800"/>
            <a:ext cx="11247966" cy="5459411"/>
          </a:xfrm>
        </p:spPr>
        <p:txBody>
          <a:bodyPr>
            <a:normAutofit fontScale="92500" lnSpcReduction="10000"/>
          </a:bodyPr>
          <a:lstStyle/>
          <a:p>
            <a:pPr marL="0" indent="0">
              <a:buNone/>
            </a:pPr>
            <a:r>
              <a:rPr lang="en-GB" sz="2200" dirty="0">
                <a:latin typeface="Calibri" panose="020F0502020204030204" pitchFamily="34" charset="0"/>
              </a:rPr>
              <a:t>1. Thinking of what you’ve read so far – why do you think you have to keep your    </a:t>
            </a:r>
          </a:p>
          <a:p>
            <a:pPr marL="0" indent="0">
              <a:buNone/>
            </a:pPr>
            <a:r>
              <a:rPr lang="en-GB" sz="2200" dirty="0">
                <a:latin typeface="Calibri" panose="020F0502020204030204" pitchFamily="34" charset="0"/>
              </a:rPr>
              <a:t>     wits about you in a naval town? </a:t>
            </a:r>
            <a:r>
              <a:rPr lang="en-GB" sz="2200" dirty="0" err="1">
                <a:latin typeface="Calibri" panose="020F0502020204030204" pitchFamily="34" charset="0"/>
              </a:rPr>
              <a:t>Pg</a:t>
            </a:r>
            <a:r>
              <a:rPr lang="en-GB" sz="2200" dirty="0">
                <a:latin typeface="Calibri" panose="020F0502020204030204" pitchFamily="34" charset="0"/>
              </a:rPr>
              <a:t> 69</a:t>
            </a:r>
          </a:p>
          <a:p>
            <a:pPr marL="0" indent="0">
              <a:buNone/>
            </a:pPr>
            <a:r>
              <a:rPr lang="en-GB" sz="2200" dirty="0">
                <a:latin typeface="Calibri" panose="020F0502020204030204" pitchFamily="34" charset="0"/>
              </a:rPr>
              <a:t>	</a:t>
            </a:r>
            <a:r>
              <a:rPr lang="en-GB" sz="2200" b="1" dirty="0">
                <a:latin typeface="Calibri" panose="020F0502020204030204" pitchFamily="34" charset="0"/>
              </a:rPr>
              <a:t>You never know if people are spies</a:t>
            </a:r>
          </a:p>
          <a:p>
            <a:pPr marL="0" indent="0">
              <a:buNone/>
            </a:pPr>
            <a:r>
              <a:rPr lang="en-GB" sz="2200" dirty="0">
                <a:latin typeface="Calibri" panose="020F0502020204030204" pitchFamily="34" charset="0"/>
              </a:rPr>
              <a:t>2. What word is similar in meaning to companion/friend/colleague? </a:t>
            </a:r>
            <a:r>
              <a:rPr lang="en-GB" sz="2200" dirty="0" err="1">
                <a:latin typeface="Calibri" panose="020F0502020204030204" pitchFamily="34" charset="0"/>
              </a:rPr>
              <a:t>Pg</a:t>
            </a:r>
            <a:r>
              <a:rPr lang="en-GB" sz="2200" dirty="0">
                <a:latin typeface="Calibri" panose="020F0502020204030204" pitchFamily="34" charset="0"/>
              </a:rPr>
              <a:t> 69</a:t>
            </a:r>
          </a:p>
          <a:p>
            <a:pPr marL="0" indent="0">
              <a:buNone/>
            </a:pPr>
            <a:r>
              <a:rPr lang="en-GB" sz="2200" dirty="0">
                <a:latin typeface="Calibri" panose="020F0502020204030204" pitchFamily="34" charset="0"/>
              </a:rPr>
              <a:t>     </a:t>
            </a:r>
            <a:r>
              <a:rPr lang="en-GB" sz="2200" b="1" dirty="0">
                <a:latin typeface="Calibri" panose="020F0502020204030204" pitchFamily="34" charset="0"/>
              </a:rPr>
              <a:t>Comrade</a:t>
            </a:r>
            <a:r>
              <a:rPr lang="en-GB" sz="2200" dirty="0">
                <a:latin typeface="Calibri" panose="020F0502020204030204" pitchFamily="34" charset="0"/>
              </a:rPr>
              <a:t> </a:t>
            </a:r>
          </a:p>
          <a:p>
            <a:pPr marL="0" indent="0">
              <a:buNone/>
            </a:pPr>
            <a:r>
              <a:rPr lang="en-GB" sz="2200" dirty="0">
                <a:latin typeface="Calibri" panose="020F0502020204030204" pitchFamily="34" charset="0"/>
              </a:rPr>
              <a:t>3. Was joseph drawing attention a positive or negative thing? Why? </a:t>
            </a:r>
            <a:r>
              <a:rPr lang="en-GB" sz="2200" dirty="0" err="1">
                <a:latin typeface="Calibri" panose="020F0502020204030204" pitchFamily="34" charset="0"/>
              </a:rPr>
              <a:t>Pg</a:t>
            </a:r>
            <a:r>
              <a:rPr lang="en-GB" sz="2200" dirty="0">
                <a:latin typeface="Calibri" panose="020F0502020204030204" pitchFamily="34" charset="0"/>
              </a:rPr>
              <a:t> 70</a:t>
            </a:r>
          </a:p>
          <a:p>
            <a:pPr marL="0" indent="0">
              <a:buNone/>
            </a:pPr>
            <a:r>
              <a:rPr lang="en-GB" sz="2200" b="1" dirty="0">
                <a:latin typeface="Calibri" panose="020F0502020204030204" pitchFamily="34" charset="0"/>
              </a:rPr>
              <a:t>    Negative as people may have thought he was a spy</a:t>
            </a:r>
          </a:p>
          <a:p>
            <a:pPr marL="0" indent="0">
              <a:buNone/>
            </a:pPr>
            <a:r>
              <a:rPr lang="en-GB" sz="2200" dirty="0">
                <a:latin typeface="Calibri" panose="020F0502020204030204" pitchFamily="34" charset="0"/>
              </a:rPr>
              <a:t>4. Find a word similar in meaning to barbeque? </a:t>
            </a:r>
            <a:r>
              <a:rPr lang="en-GB" sz="2200" dirty="0" err="1">
                <a:latin typeface="Calibri" panose="020F0502020204030204" pitchFamily="34" charset="0"/>
              </a:rPr>
              <a:t>Pg</a:t>
            </a:r>
            <a:r>
              <a:rPr lang="en-GB" sz="2200" dirty="0">
                <a:latin typeface="Calibri" panose="020F0502020204030204" pitchFamily="34" charset="0"/>
              </a:rPr>
              <a:t> 71</a:t>
            </a:r>
          </a:p>
          <a:p>
            <a:pPr marL="0" indent="0">
              <a:buNone/>
            </a:pPr>
            <a:r>
              <a:rPr lang="en-GB" sz="2200" b="1" dirty="0">
                <a:latin typeface="Calibri" panose="020F0502020204030204" pitchFamily="34" charset="0"/>
              </a:rPr>
              <a:t>    Brazier</a:t>
            </a:r>
          </a:p>
          <a:p>
            <a:pPr marL="0" indent="0">
              <a:buNone/>
            </a:pPr>
            <a:r>
              <a:rPr lang="en-GB" sz="2200" dirty="0">
                <a:latin typeface="Calibri" panose="020F0502020204030204" pitchFamily="34" charset="0"/>
              </a:rPr>
              <a:t>5. “He began to boil with anger at his friend.” What technique is this and can you think of an alternative? </a:t>
            </a:r>
            <a:r>
              <a:rPr lang="en-GB" sz="2200" dirty="0" err="1">
                <a:latin typeface="Calibri" panose="020F0502020204030204" pitchFamily="34" charset="0"/>
              </a:rPr>
              <a:t>Pg</a:t>
            </a:r>
            <a:r>
              <a:rPr lang="en-GB" sz="2200" dirty="0">
                <a:latin typeface="Calibri" panose="020F0502020204030204" pitchFamily="34" charset="0"/>
              </a:rPr>
              <a:t> 73</a:t>
            </a:r>
          </a:p>
          <a:p>
            <a:pPr marL="0" indent="0">
              <a:buNone/>
            </a:pPr>
            <a:r>
              <a:rPr lang="en-GB" sz="2200" dirty="0">
                <a:latin typeface="Calibri" panose="020F0502020204030204" pitchFamily="34" charset="0"/>
              </a:rPr>
              <a:t>    </a:t>
            </a:r>
            <a:r>
              <a:rPr lang="en-GB" sz="2200" b="1" dirty="0">
                <a:latin typeface="Calibri" panose="020F0502020204030204" pitchFamily="34" charset="0"/>
              </a:rPr>
              <a:t>Metaphor – Joseph’s actions made Frank’s temperature soar!</a:t>
            </a:r>
          </a:p>
          <a:p>
            <a:pPr marL="0" indent="0">
              <a:buNone/>
            </a:pPr>
            <a:r>
              <a:rPr lang="en-GB" sz="2200" dirty="0">
                <a:latin typeface="Calibri" panose="020F0502020204030204" pitchFamily="34" charset="0"/>
              </a:rPr>
              <a:t>6. Why do you think joseph’s face drained of colour? </a:t>
            </a:r>
            <a:r>
              <a:rPr lang="en-GB" sz="2200" dirty="0" err="1">
                <a:latin typeface="Calibri" panose="020F0502020204030204" pitchFamily="34" charset="0"/>
              </a:rPr>
              <a:t>Pg</a:t>
            </a:r>
            <a:r>
              <a:rPr lang="en-GB" sz="2200" dirty="0">
                <a:latin typeface="Calibri" panose="020F0502020204030204" pitchFamily="34" charset="0"/>
              </a:rPr>
              <a:t> 74</a:t>
            </a:r>
          </a:p>
          <a:p>
            <a:pPr marL="0" indent="0">
              <a:buNone/>
            </a:pPr>
            <a:r>
              <a:rPr lang="en-GB" sz="2200" dirty="0">
                <a:latin typeface="Calibri" panose="020F0502020204030204" pitchFamily="34" charset="0"/>
              </a:rPr>
              <a:t>    </a:t>
            </a:r>
            <a:r>
              <a:rPr lang="en-GB" sz="2200" b="1" dirty="0">
                <a:latin typeface="Calibri" panose="020F0502020204030204" pitchFamily="34" charset="0"/>
              </a:rPr>
              <a:t>He was afraid of the men</a:t>
            </a:r>
          </a:p>
          <a:p>
            <a:pPr marL="0" indent="0">
              <a:buNone/>
            </a:pPr>
            <a:endParaRPr lang="en-GB" dirty="0">
              <a:latin typeface="Calibri" panose="020F0502020204030204" pitchFamily="34" charset="0"/>
            </a:endParaRP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1793991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034" y="88900"/>
            <a:ext cx="9228666" cy="762000"/>
          </a:xfrm>
        </p:spPr>
        <p:txBody>
          <a:bodyPr/>
          <a:lstStyle/>
          <a:p>
            <a:r>
              <a:rPr lang="en-GB" dirty="0"/>
              <a:t>Chapter Eleven – Vocabulary Challenge</a:t>
            </a:r>
          </a:p>
        </p:txBody>
      </p:sp>
      <p:sp>
        <p:nvSpPr>
          <p:cNvPr id="3" name="Content Placeholder 2"/>
          <p:cNvSpPr>
            <a:spLocks noGrp="1"/>
          </p:cNvSpPr>
          <p:nvPr>
            <p:ph idx="1"/>
          </p:nvPr>
        </p:nvSpPr>
        <p:spPr>
          <a:xfrm>
            <a:off x="317501" y="850900"/>
            <a:ext cx="11628966" cy="5372100"/>
          </a:xfrm>
        </p:spPr>
        <p:txBody>
          <a:bodyPr>
            <a:noAutofit/>
          </a:bodyPr>
          <a:lstStyle/>
          <a:p>
            <a:pPr marL="0" indent="0">
              <a:buNone/>
            </a:pPr>
            <a:r>
              <a:rPr lang="en-GB" sz="2800" dirty="0">
                <a:latin typeface="Calibri" panose="020F0502020204030204" pitchFamily="34" charset="0"/>
              </a:rPr>
              <a:t>The sentence challenge -  use each word in the correct context – each sentence </a:t>
            </a:r>
            <a:r>
              <a:rPr lang="en-GB" sz="2800" b="1" dirty="0">
                <a:latin typeface="Calibri" panose="020F0502020204030204" pitchFamily="34" charset="0"/>
              </a:rPr>
              <a:t>must start with a different word </a:t>
            </a:r>
            <a:r>
              <a:rPr lang="en-GB" sz="2800" dirty="0">
                <a:latin typeface="Calibri" panose="020F0502020204030204" pitchFamily="34" charset="0"/>
              </a:rPr>
              <a:t>and contain </a:t>
            </a:r>
            <a:r>
              <a:rPr lang="en-GB" sz="2800" b="1" dirty="0">
                <a:latin typeface="Calibri" panose="020F0502020204030204" pitchFamily="34" charset="0"/>
              </a:rPr>
              <a:t>exactly seven words!</a:t>
            </a:r>
          </a:p>
          <a:p>
            <a:pPr marL="0" indent="0">
              <a:buNone/>
            </a:pPr>
            <a:r>
              <a:rPr lang="en-GB" sz="2800" dirty="0">
                <a:latin typeface="Calibri" panose="020F0502020204030204" pitchFamily="34" charset="0"/>
              </a:rPr>
              <a:t>One sentence can be a question ‘?’</a:t>
            </a:r>
          </a:p>
          <a:p>
            <a:pPr marL="0" indent="0">
              <a:buNone/>
            </a:pPr>
            <a:r>
              <a:rPr lang="en-GB" sz="2800" dirty="0">
                <a:latin typeface="Calibri" panose="020F0502020204030204" pitchFamily="34" charset="0"/>
              </a:rPr>
              <a:t>One can be an exclamation  ‘!’</a:t>
            </a:r>
          </a:p>
          <a:p>
            <a:pPr marL="0" indent="0">
              <a:buNone/>
            </a:pPr>
            <a:r>
              <a:rPr lang="en-GB" sz="2800" b="1" dirty="0">
                <a:latin typeface="Calibri" panose="020F0502020204030204" pitchFamily="34" charset="0"/>
              </a:rPr>
              <a:t>Extension task: </a:t>
            </a:r>
            <a:r>
              <a:rPr lang="en-GB" sz="2800" dirty="0">
                <a:latin typeface="Calibri" panose="020F0502020204030204" pitchFamily="34" charset="0"/>
              </a:rPr>
              <a:t>Try to find an alternative words with similar meaning</a:t>
            </a:r>
          </a:p>
          <a:p>
            <a:pPr marL="0" indent="0">
              <a:buNone/>
            </a:pPr>
            <a:endParaRPr lang="en-GB" dirty="0">
              <a:latin typeface="Calibri" panose="020F0502020204030204" pitchFamily="34" charset="0"/>
            </a:endParaRPr>
          </a:p>
          <a:p>
            <a:pPr marL="0" indent="0">
              <a:buNone/>
            </a:pPr>
            <a:r>
              <a:rPr lang="en-GB" sz="2800" b="1" dirty="0">
                <a:latin typeface="Calibri" panose="020F0502020204030204" pitchFamily="34" charset="0"/>
              </a:rPr>
              <a:t>immobilised 		ominous 			exhaled		captors			resistance</a:t>
            </a:r>
          </a:p>
          <a:p>
            <a:pPr marL="0" indent="0">
              <a:buNone/>
            </a:pPr>
            <a:endParaRPr lang="en-GB" sz="2800" b="1" dirty="0">
              <a:latin typeface="Calibri" panose="020F0502020204030204" pitchFamily="34" charset="0"/>
            </a:endParaRPr>
          </a:p>
          <a:p>
            <a:pPr marL="0" indent="0">
              <a:buNone/>
            </a:pPr>
            <a:r>
              <a:rPr lang="en-GB" sz="2800" b="1" dirty="0">
                <a:latin typeface="Calibri" panose="020F0502020204030204" pitchFamily="34" charset="0"/>
              </a:rPr>
              <a:t>exhaustion			forbidding		stench 		adrenaline		euphoric</a:t>
            </a:r>
          </a:p>
          <a:p>
            <a:pPr marL="0" indent="0">
              <a:buNone/>
            </a:pPr>
            <a:endParaRPr lang="en-GB" sz="2800" b="1" dirty="0">
              <a:latin typeface="Calibri" panose="020F0502020204030204" pitchFamily="34" charset="0"/>
            </a:endParaRPr>
          </a:p>
          <a:p>
            <a:pPr marL="0" indent="0">
              <a:buNone/>
            </a:pPr>
            <a:r>
              <a:rPr lang="en-GB" sz="2800" b="1" dirty="0">
                <a:latin typeface="Calibri" panose="020F0502020204030204" pitchFamily="34" charset="0"/>
              </a:rPr>
              <a:t>				                 pathetic		devastated </a:t>
            </a:r>
          </a:p>
        </p:txBody>
      </p:sp>
    </p:spTree>
    <p:extLst>
      <p:ext uri="{BB962C8B-B14F-4D97-AF65-F5344CB8AC3E}">
        <p14:creationId xmlns:p14="http://schemas.microsoft.com/office/powerpoint/2010/main" val="2747224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a:t>
            </a:r>
          </a:p>
          <a:p>
            <a:pPr marL="0" indent="0" algn="ctr">
              <a:buNone/>
            </a:pPr>
            <a:r>
              <a:rPr lang="en-GB" sz="5400" dirty="0">
                <a:latin typeface="Calibri" panose="020F0502020204030204" pitchFamily="34" charset="0"/>
              </a:rPr>
              <a:t>Twelve</a:t>
            </a:r>
          </a:p>
          <a:p>
            <a:pPr marL="0" indent="0" algn="ctr">
              <a:buNone/>
            </a:pPr>
            <a:r>
              <a:rPr lang="en-GB" sz="5400" dirty="0">
                <a:latin typeface="Calibri" panose="020F0502020204030204" pitchFamily="34" charset="0"/>
              </a:rPr>
              <a:t>Then attempt RUAE questions</a:t>
            </a:r>
          </a:p>
        </p:txBody>
      </p:sp>
    </p:spTree>
    <p:extLst>
      <p:ext uri="{BB962C8B-B14F-4D97-AF65-F5344CB8AC3E}">
        <p14:creationId xmlns:p14="http://schemas.microsoft.com/office/powerpoint/2010/main" val="1929161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D134-8F6B-4579-BD49-F22F2A099F86}"/>
              </a:ext>
            </a:extLst>
          </p:cNvPr>
          <p:cNvSpPr>
            <a:spLocks noGrp="1"/>
          </p:cNvSpPr>
          <p:nvPr>
            <p:ph type="title"/>
          </p:nvPr>
        </p:nvSpPr>
        <p:spPr>
          <a:xfrm>
            <a:off x="677334" y="609600"/>
            <a:ext cx="8596668" cy="791497"/>
          </a:xfrm>
        </p:spPr>
        <p:txBody>
          <a:bodyPr>
            <a:normAutofit/>
          </a:bodyPr>
          <a:lstStyle/>
          <a:p>
            <a:r>
              <a:rPr lang="en-GB" sz="4400" b="1" dirty="0"/>
              <a:t>Chapter Twelve</a:t>
            </a:r>
          </a:p>
        </p:txBody>
      </p:sp>
      <p:pic>
        <p:nvPicPr>
          <p:cNvPr id="1026" name="Picture 2" descr="12Portsmouth HMS Victory on Quarter Deck looking fwd up the Main Deck |  Andy &amp;amp; Judi&amp;#39;s Worldwide Travels">
            <a:extLst>
              <a:ext uri="{FF2B5EF4-FFF2-40B4-BE49-F238E27FC236}">
                <a16:creationId xmlns:a16="http://schemas.microsoft.com/office/drawing/2014/main" id="{21EF19CF-BD41-4E98-B581-FAFEBDF015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956257"/>
            <a:ext cx="4420834" cy="2945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29A16F-DB4C-405F-92BE-B3DED82133FB}"/>
              </a:ext>
            </a:extLst>
          </p:cNvPr>
          <p:cNvSpPr txBox="1"/>
          <p:nvPr/>
        </p:nvSpPr>
        <p:spPr>
          <a:xfrm>
            <a:off x="466578" y="5178831"/>
            <a:ext cx="4956550" cy="369332"/>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HMS VICTORY QUARTERDECK  @PORTSMOUTH</a:t>
            </a:r>
          </a:p>
        </p:txBody>
      </p:sp>
      <p:pic>
        <p:nvPicPr>
          <p:cNvPr id="1028" name="Picture 4" descr="Scharnhorst in World War II">
            <a:extLst>
              <a:ext uri="{FF2B5EF4-FFF2-40B4-BE49-F238E27FC236}">
                <a16:creationId xmlns:a16="http://schemas.microsoft.com/office/drawing/2014/main" id="{6965A5CF-A106-4DDB-B97F-F76F9C905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128" y="1956257"/>
            <a:ext cx="6443911" cy="3490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8DD59F-BEDA-464F-8A6F-30E9386D9447}"/>
              </a:ext>
            </a:extLst>
          </p:cNvPr>
          <p:cNvSpPr txBox="1"/>
          <p:nvPr/>
        </p:nvSpPr>
        <p:spPr>
          <a:xfrm>
            <a:off x="7405672" y="5632537"/>
            <a:ext cx="2930214" cy="369332"/>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THE SCHARNHORST</a:t>
            </a:r>
          </a:p>
        </p:txBody>
      </p:sp>
    </p:spTree>
    <p:extLst>
      <p:ext uri="{BB962C8B-B14F-4D97-AF65-F5344CB8AC3E}">
        <p14:creationId xmlns:p14="http://schemas.microsoft.com/office/powerpoint/2010/main" val="498832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68E8-9B3B-4D18-A619-2996C9FADD1B}"/>
              </a:ext>
            </a:extLst>
          </p:cNvPr>
          <p:cNvSpPr>
            <a:spLocks noGrp="1"/>
          </p:cNvSpPr>
          <p:nvPr>
            <p:ph type="title"/>
          </p:nvPr>
        </p:nvSpPr>
        <p:spPr>
          <a:xfrm>
            <a:off x="677334" y="255639"/>
            <a:ext cx="8596668" cy="850490"/>
          </a:xfrm>
        </p:spPr>
        <p:txBody>
          <a:bodyPr/>
          <a:lstStyle/>
          <a:p>
            <a:r>
              <a:rPr lang="en-GB" dirty="0"/>
              <a:t>Chapter Twelve</a:t>
            </a:r>
          </a:p>
        </p:txBody>
      </p:sp>
      <p:sp>
        <p:nvSpPr>
          <p:cNvPr id="3" name="Content Placeholder 2">
            <a:extLst>
              <a:ext uri="{FF2B5EF4-FFF2-40B4-BE49-F238E27FC236}">
                <a16:creationId xmlns:a16="http://schemas.microsoft.com/office/drawing/2014/main" id="{E260C83B-78BF-4D92-9485-69EFAA527397}"/>
              </a:ext>
            </a:extLst>
          </p:cNvPr>
          <p:cNvSpPr>
            <a:spLocks noGrp="1"/>
          </p:cNvSpPr>
          <p:nvPr>
            <p:ph idx="1"/>
          </p:nvPr>
        </p:nvSpPr>
        <p:spPr>
          <a:xfrm>
            <a:off x="338121" y="1106129"/>
            <a:ext cx="11431092" cy="5496232"/>
          </a:xfrm>
        </p:spPr>
        <p:txBody>
          <a:bodyPr>
            <a:normAutofit lnSpcReduction="10000"/>
          </a:bodyPr>
          <a:lstStyle/>
          <a:p>
            <a:pPr marL="0" indent="0">
              <a:buNone/>
            </a:pPr>
            <a:r>
              <a:rPr lang="en-GB" sz="2400" dirty="0">
                <a:latin typeface="Calibri" panose="020F0502020204030204" pitchFamily="34" charset="0"/>
                <a:cs typeface="Calibri" panose="020F0502020204030204" pitchFamily="34" charset="0"/>
              </a:rPr>
              <a:t>1. Why did Captain Whitaker think they may have a quieter journey home?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87</a:t>
            </a:r>
          </a:p>
          <a:p>
            <a:pPr marL="0" indent="0">
              <a:buNone/>
            </a:pPr>
            <a:endParaRPr lang="en-GB" sz="2400" b="1"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2. Find and explain the metaphor relating to submarines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87</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3. Why were the crew desperate to avoid an encounter with ‘The Scharnhorst’?</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88</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4. What caused the air to change at sea?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90</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5. Why were sailors nervous about dropping metal utensils or laying their metal mugs down too hard?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92</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6. What brought Frank swiftly out of his daydream about cruise liners?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96</a:t>
            </a:r>
          </a:p>
          <a:p>
            <a:pPr marL="0" indent="0">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9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0"/>
            <a:ext cx="10515600" cy="1325563"/>
          </a:xfrm>
        </p:spPr>
        <p:txBody>
          <a:bodyPr/>
          <a:lstStyle/>
          <a:p>
            <a:r>
              <a:rPr lang="en-GB" sz="6600" b="1" dirty="0"/>
              <a:t>Predictions</a:t>
            </a:r>
            <a:r>
              <a:rPr lang="en-GB" dirty="0"/>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 y="1244600"/>
            <a:ext cx="11887200" cy="5486400"/>
          </a:xfrm>
        </p:spPr>
      </p:pic>
    </p:spTree>
    <p:extLst>
      <p:ext uri="{BB962C8B-B14F-4D97-AF65-F5344CB8AC3E}">
        <p14:creationId xmlns:p14="http://schemas.microsoft.com/office/powerpoint/2010/main" val="1216330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68E8-9B3B-4D18-A619-2996C9FADD1B}"/>
              </a:ext>
            </a:extLst>
          </p:cNvPr>
          <p:cNvSpPr>
            <a:spLocks noGrp="1"/>
          </p:cNvSpPr>
          <p:nvPr>
            <p:ph type="title"/>
          </p:nvPr>
        </p:nvSpPr>
        <p:spPr>
          <a:xfrm>
            <a:off x="677334" y="255639"/>
            <a:ext cx="8596668" cy="850490"/>
          </a:xfrm>
        </p:spPr>
        <p:txBody>
          <a:bodyPr/>
          <a:lstStyle/>
          <a:p>
            <a:r>
              <a:rPr lang="en-GB" dirty="0"/>
              <a:t>Chapter Twelve Answers</a:t>
            </a:r>
          </a:p>
        </p:txBody>
      </p:sp>
      <p:sp>
        <p:nvSpPr>
          <p:cNvPr id="3" name="Content Placeholder 2">
            <a:extLst>
              <a:ext uri="{FF2B5EF4-FFF2-40B4-BE49-F238E27FC236}">
                <a16:creationId xmlns:a16="http://schemas.microsoft.com/office/drawing/2014/main" id="{E260C83B-78BF-4D92-9485-69EFAA527397}"/>
              </a:ext>
            </a:extLst>
          </p:cNvPr>
          <p:cNvSpPr>
            <a:spLocks noGrp="1"/>
          </p:cNvSpPr>
          <p:nvPr>
            <p:ph idx="1"/>
          </p:nvPr>
        </p:nvSpPr>
        <p:spPr>
          <a:xfrm>
            <a:off x="338121" y="1106129"/>
            <a:ext cx="11431092" cy="5496232"/>
          </a:xfrm>
        </p:spPr>
        <p:txBody>
          <a:bodyPr>
            <a:normAutofit fontScale="92500" lnSpcReduction="10000"/>
          </a:bodyPr>
          <a:lstStyle/>
          <a:p>
            <a:pPr marL="0" indent="0">
              <a:buNone/>
            </a:pPr>
            <a:r>
              <a:rPr lang="en-GB" sz="2000" dirty="0">
                <a:latin typeface="Calibri" panose="020F0502020204030204" pitchFamily="34" charset="0"/>
                <a:cs typeface="Calibri" panose="020F0502020204030204" pitchFamily="34" charset="0"/>
              </a:rPr>
              <a:t>1. Why did Captain Whitaker think they may have a quieter journey home? </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87</a:t>
            </a:r>
          </a:p>
          <a:p>
            <a:pPr marL="0" indent="0">
              <a:buNone/>
            </a:pPr>
            <a:r>
              <a:rPr lang="en-GB" sz="2000" b="1" dirty="0">
                <a:latin typeface="Calibri" panose="020F0502020204030204" pitchFamily="34" charset="0"/>
                <a:cs typeface="Calibri" panose="020F0502020204030204" pitchFamily="34" charset="0"/>
              </a:rPr>
              <a:t>They were carrying wood which wasn’t as interesting to the Germans.</a:t>
            </a:r>
          </a:p>
          <a:p>
            <a:pPr marL="0" indent="0">
              <a:buNone/>
            </a:pPr>
            <a:r>
              <a:rPr lang="en-GB" sz="2000" dirty="0">
                <a:latin typeface="Calibri" panose="020F0502020204030204" pitchFamily="34" charset="0"/>
                <a:cs typeface="Calibri" panose="020F0502020204030204" pitchFamily="34" charset="0"/>
              </a:rPr>
              <a:t>2. Find and explain the metaphor relating to submarines </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87</a:t>
            </a:r>
          </a:p>
          <a:p>
            <a:pPr marL="0" indent="0">
              <a:buNone/>
            </a:pPr>
            <a:r>
              <a:rPr lang="en-GB" sz="2000" b="1" dirty="0">
                <a:latin typeface="Calibri" panose="020F0502020204030204" pitchFamily="34" charset="0"/>
                <a:cs typeface="Calibri" panose="020F0502020204030204" pitchFamily="34" charset="0"/>
              </a:rPr>
              <a:t>Just as wolves travel in packs so too there are many </a:t>
            </a:r>
            <a:r>
              <a:rPr lang="en-GB" sz="2000" b="1" dirty="0" err="1">
                <a:latin typeface="Calibri" panose="020F0502020204030204" pitchFamily="34" charset="0"/>
                <a:cs typeface="Calibri" panose="020F0502020204030204" pitchFamily="34" charset="0"/>
              </a:rPr>
              <a:t>uboats</a:t>
            </a:r>
            <a:r>
              <a:rPr lang="en-GB" sz="2000" b="1" dirty="0">
                <a:latin typeface="Calibri" panose="020F0502020204030204" pitchFamily="34" charset="0"/>
                <a:cs typeface="Calibri" panose="020F0502020204030204" pitchFamily="34" charset="0"/>
              </a:rPr>
              <a:t> under the water waiting to attack.</a:t>
            </a:r>
          </a:p>
          <a:p>
            <a:pPr marL="0" indent="0">
              <a:buNone/>
            </a:pPr>
            <a:r>
              <a:rPr lang="en-GB" sz="2000" dirty="0">
                <a:latin typeface="Calibri" panose="020F0502020204030204" pitchFamily="34" charset="0"/>
                <a:cs typeface="Calibri" panose="020F0502020204030204" pitchFamily="34" charset="0"/>
              </a:rPr>
              <a:t>3. Why were the crew desperate to avoid an encounter with ‘The Scharnhorst’?</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88</a:t>
            </a:r>
          </a:p>
          <a:p>
            <a:pPr marL="0" indent="0">
              <a:buNone/>
            </a:pPr>
            <a:r>
              <a:rPr lang="en-GB" sz="2000" b="1" dirty="0">
                <a:latin typeface="Calibri" panose="020F0502020204030204" pitchFamily="34" charset="0"/>
                <a:cs typeface="Calibri" panose="020F0502020204030204" pitchFamily="34" charset="0"/>
              </a:rPr>
              <a:t>It was the most feared German vessel and an encounter most likely resulted in death and the sinking of your ship.</a:t>
            </a:r>
          </a:p>
          <a:p>
            <a:pPr marL="0" indent="0">
              <a:buNone/>
            </a:pPr>
            <a:r>
              <a:rPr lang="en-GB" sz="2000" dirty="0">
                <a:latin typeface="Calibri" panose="020F0502020204030204" pitchFamily="34" charset="0"/>
                <a:cs typeface="Calibri" panose="020F0502020204030204" pitchFamily="34" charset="0"/>
              </a:rPr>
              <a:t>4. What caused the air to change at sea? </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90</a:t>
            </a:r>
          </a:p>
          <a:p>
            <a:pPr marL="0" indent="0">
              <a:buNone/>
            </a:pPr>
            <a:r>
              <a:rPr lang="en-GB" sz="2000" b="1" dirty="0">
                <a:latin typeface="Calibri" panose="020F0502020204030204" pitchFamily="34" charset="0"/>
                <a:cs typeface="Calibri" panose="020F0502020204030204" pitchFamily="34" charset="0"/>
              </a:rPr>
              <a:t>The warm water of the Gulf Stream hitting the frozen air of the Arctic.</a:t>
            </a:r>
          </a:p>
          <a:p>
            <a:pPr marL="0" indent="0">
              <a:buNone/>
            </a:pPr>
            <a:r>
              <a:rPr lang="en-GB" sz="2000" dirty="0">
                <a:latin typeface="Calibri" panose="020F0502020204030204" pitchFamily="34" charset="0"/>
                <a:cs typeface="Calibri" panose="020F0502020204030204" pitchFamily="34" charset="0"/>
              </a:rPr>
              <a:t>5. Why were sailors nervous about dropping metal utensils or laying their metal mugs down too hard? </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92</a:t>
            </a:r>
          </a:p>
          <a:p>
            <a:pPr marL="0" indent="0">
              <a:buNone/>
            </a:pPr>
            <a:r>
              <a:rPr lang="en-GB" sz="2000" b="1" dirty="0">
                <a:latin typeface="Calibri" panose="020F0502020204030204" pitchFamily="34" charset="0"/>
                <a:cs typeface="Calibri" panose="020F0502020204030204" pitchFamily="34" charset="0"/>
              </a:rPr>
              <a:t>The submarines couldn’t see them in the dark but their listening equipment could locate them placing them in danger.</a:t>
            </a:r>
          </a:p>
          <a:p>
            <a:pPr marL="0" indent="0">
              <a:buNone/>
            </a:pPr>
            <a:r>
              <a:rPr lang="en-GB" sz="2000" dirty="0">
                <a:latin typeface="Calibri" panose="020F0502020204030204" pitchFamily="34" charset="0"/>
                <a:cs typeface="Calibri" panose="020F0502020204030204" pitchFamily="34" charset="0"/>
              </a:rPr>
              <a:t>6. What brought Frank swiftly out of his daydream about cruise liners? </a:t>
            </a:r>
            <a:r>
              <a:rPr lang="en-GB" sz="2000" dirty="0" err="1">
                <a:latin typeface="Calibri" panose="020F0502020204030204" pitchFamily="34" charset="0"/>
                <a:cs typeface="Calibri" panose="020F0502020204030204" pitchFamily="34" charset="0"/>
              </a:rPr>
              <a:t>Pg</a:t>
            </a:r>
            <a:r>
              <a:rPr lang="en-GB" sz="2000" dirty="0">
                <a:latin typeface="Calibri" panose="020F0502020204030204" pitchFamily="34" charset="0"/>
                <a:cs typeface="Calibri" panose="020F0502020204030204" pitchFamily="34" charset="0"/>
              </a:rPr>
              <a:t> 96</a:t>
            </a:r>
          </a:p>
          <a:p>
            <a:pPr marL="0" indent="0">
              <a:buNone/>
            </a:pPr>
            <a:r>
              <a:rPr lang="en-GB" sz="2000" b="1" dirty="0">
                <a:latin typeface="Calibri" panose="020F0502020204030204" pitchFamily="34" charset="0"/>
                <a:cs typeface="Calibri" panose="020F0502020204030204" pitchFamily="34" charset="0"/>
              </a:rPr>
              <a:t>He spotted a torpedo Starboard Bow – side on </a:t>
            </a:r>
          </a:p>
          <a:p>
            <a:pPr marL="0" indent="0">
              <a:buNone/>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8712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7DA9-4B58-4B94-BE91-020E33D7A144}"/>
              </a:ext>
            </a:extLst>
          </p:cNvPr>
          <p:cNvSpPr>
            <a:spLocks noGrp="1"/>
          </p:cNvSpPr>
          <p:nvPr>
            <p:ph type="title"/>
          </p:nvPr>
        </p:nvSpPr>
        <p:spPr>
          <a:xfrm>
            <a:off x="677333" y="329381"/>
            <a:ext cx="8596668" cy="747252"/>
          </a:xfrm>
        </p:spPr>
        <p:txBody>
          <a:bodyPr>
            <a:normAutofit/>
          </a:bodyPr>
          <a:lstStyle/>
          <a:p>
            <a:r>
              <a:rPr lang="en-GB" sz="4000" b="1" dirty="0"/>
              <a:t>Chapter Thirteen</a:t>
            </a:r>
          </a:p>
        </p:txBody>
      </p:sp>
      <p:sp>
        <p:nvSpPr>
          <p:cNvPr id="3" name="Content Placeholder 2">
            <a:extLst>
              <a:ext uri="{FF2B5EF4-FFF2-40B4-BE49-F238E27FC236}">
                <a16:creationId xmlns:a16="http://schemas.microsoft.com/office/drawing/2014/main" id="{B399A1A5-75EB-4EBB-BFBD-4EDE62085D1E}"/>
              </a:ext>
            </a:extLst>
          </p:cNvPr>
          <p:cNvSpPr>
            <a:spLocks noGrp="1"/>
          </p:cNvSpPr>
          <p:nvPr>
            <p:ph idx="1"/>
          </p:nvPr>
        </p:nvSpPr>
        <p:spPr>
          <a:xfrm>
            <a:off x="677333" y="1474839"/>
            <a:ext cx="10575685" cy="4566523"/>
          </a:xfrm>
        </p:spPr>
        <p:txBody>
          <a:bodyPr>
            <a:normAutofit/>
          </a:bodyPr>
          <a:lstStyle/>
          <a:p>
            <a:r>
              <a:rPr lang="en-GB" sz="3200" dirty="0">
                <a:latin typeface="Calibri" panose="020F0502020204030204" pitchFamily="34" charset="0"/>
                <a:cs typeface="Calibri" panose="020F0502020204030204" pitchFamily="34" charset="0"/>
              </a:rPr>
              <a:t>Read and summarise this chapter </a:t>
            </a:r>
          </a:p>
          <a:p>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Ensure you add lots of adjectives to describe what happens</a:t>
            </a:r>
          </a:p>
          <a:p>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You should aim for at least two paragraphs</a:t>
            </a:r>
          </a:p>
          <a:p>
            <a:pPr marL="0" indent="0">
              <a:buNone/>
            </a:pPr>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Try to capture the mood for the reader. </a:t>
            </a:r>
          </a:p>
        </p:txBody>
      </p:sp>
    </p:spTree>
    <p:extLst>
      <p:ext uri="{BB962C8B-B14F-4D97-AF65-F5344CB8AC3E}">
        <p14:creationId xmlns:p14="http://schemas.microsoft.com/office/powerpoint/2010/main" val="4264938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B5250-5418-4A59-BFBF-C435622B4277}"/>
              </a:ext>
            </a:extLst>
          </p:cNvPr>
          <p:cNvSpPr>
            <a:spLocks noGrp="1"/>
          </p:cNvSpPr>
          <p:nvPr>
            <p:ph type="title"/>
          </p:nvPr>
        </p:nvSpPr>
        <p:spPr>
          <a:xfrm>
            <a:off x="677334" y="270388"/>
            <a:ext cx="8596668" cy="791497"/>
          </a:xfrm>
        </p:spPr>
        <p:txBody>
          <a:bodyPr>
            <a:normAutofit/>
          </a:bodyPr>
          <a:lstStyle/>
          <a:p>
            <a:r>
              <a:rPr lang="en-GB" sz="4000" b="1" dirty="0"/>
              <a:t>Events of Chapter Thirteen</a:t>
            </a:r>
          </a:p>
        </p:txBody>
      </p:sp>
      <p:sp>
        <p:nvSpPr>
          <p:cNvPr id="3" name="Content Placeholder 2">
            <a:extLst>
              <a:ext uri="{FF2B5EF4-FFF2-40B4-BE49-F238E27FC236}">
                <a16:creationId xmlns:a16="http://schemas.microsoft.com/office/drawing/2014/main" id="{0DC6B92C-6809-41F9-854D-08730EE87A1D}"/>
              </a:ext>
            </a:extLst>
          </p:cNvPr>
          <p:cNvSpPr>
            <a:spLocks noGrp="1"/>
          </p:cNvSpPr>
          <p:nvPr>
            <p:ph idx="1"/>
          </p:nvPr>
        </p:nvSpPr>
        <p:spPr>
          <a:xfrm>
            <a:off x="205384" y="1209368"/>
            <a:ext cx="11386847" cy="5132437"/>
          </a:xfrm>
        </p:spPr>
        <p:txBody>
          <a:bodyPr>
            <a:normAutofit fontScale="92500" lnSpcReduction="20000"/>
          </a:bodyPr>
          <a:lstStyle/>
          <a:p>
            <a:r>
              <a:rPr lang="en-GB" sz="2600" dirty="0">
                <a:latin typeface="Calibri" panose="020F0502020204030204" pitchFamily="34" charset="0"/>
                <a:cs typeface="Calibri" panose="020F0502020204030204" pitchFamily="34" charset="0"/>
              </a:rPr>
              <a:t>Frank is feeling upset that Joseph refuses to speak to him after their argument. He goes about his duties thinking of how he get restore their friendship.  There are a few incidents where ethe men are on edge when the chef drops a metal utensil and a hammer or something is also dropped in the engine room but, thankfully they remain safe and undetected. This doesn’t last long as Frank screams for all to hear that a torpedo is heading their way. The captain does his best to avoid it causes sharp movement of the ship which led to some falling overboard. </a:t>
            </a:r>
          </a:p>
          <a:p>
            <a:r>
              <a:rPr lang="en-GB" sz="2600" dirty="0">
                <a:latin typeface="Calibri" panose="020F0502020204030204" pitchFamily="34" charset="0"/>
                <a:cs typeface="Calibri" panose="020F0502020204030204" pitchFamily="34" charset="0"/>
              </a:rPr>
              <a:t>It was inevitable – they had been hit and the drenching doors were closed meaning all in the engine room would die. Following a second hit Frank decides his only chance at survival is to jump overboard into the icy cold waters and swim for his life. He does this and struggles to move due to his heavy clothing but he spots another sailor and reaches him only to discover that it is Joseph. He clutches him with all his might trying to keep him safe but, when the cargo net dropped to haul them in he realises Joseph is dead and he is forced to release his lifelong friend to the depths of the sea so he can save himself. </a:t>
            </a:r>
          </a:p>
          <a:p>
            <a:endParaRPr lang="en-GB" dirty="0"/>
          </a:p>
        </p:txBody>
      </p:sp>
    </p:spTree>
    <p:extLst>
      <p:ext uri="{BB962C8B-B14F-4D97-AF65-F5344CB8AC3E}">
        <p14:creationId xmlns:p14="http://schemas.microsoft.com/office/powerpoint/2010/main" val="4042833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F6C376F-FAF9-41A8-B187-A496227879B0}"/>
              </a:ext>
            </a:extLst>
          </p:cNvPr>
          <p:cNvSpPr>
            <a:spLocks noGrp="1"/>
          </p:cNvSpPr>
          <p:nvPr>
            <p:ph type="title"/>
          </p:nvPr>
        </p:nvSpPr>
        <p:spPr>
          <a:xfrm>
            <a:off x="673754" y="643467"/>
            <a:ext cx="4532427" cy="1375608"/>
          </a:xfrm>
        </p:spPr>
        <p:txBody>
          <a:bodyPr anchor="ctr">
            <a:normAutofit/>
          </a:bodyPr>
          <a:lstStyle/>
          <a:p>
            <a:r>
              <a:rPr lang="en-GB" sz="4000" b="1" dirty="0">
                <a:solidFill>
                  <a:schemeClr val="bg1"/>
                </a:solidFill>
              </a:rPr>
              <a:t>Chapter Fourteen</a:t>
            </a:r>
          </a:p>
        </p:txBody>
      </p:sp>
      <p:sp>
        <p:nvSpPr>
          <p:cNvPr id="3" name="Content Placeholder 2">
            <a:extLst>
              <a:ext uri="{FF2B5EF4-FFF2-40B4-BE49-F238E27FC236}">
                <a16:creationId xmlns:a16="http://schemas.microsoft.com/office/drawing/2014/main" id="{9D55555D-A250-4168-860D-D5E494E712A2}"/>
              </a:ext>
            </a:extLst>
          </p:cNvPr>
          <p:cNvSpPr>
            <a:spLocks noGrp="1"/>
          </p:cNvSpPr>
          <p:nvPr>
            <p:ph idx="1"/>
          </p:nvPr>
        </p:nvSpPr>
        <p:spPr>
          <a:xfrm>
            <a:off x="673754" y="2160590"/>
            <a:ext cx="3973943" cy="3440110"/>
          </a:xfrm>
        </p:spPr>
        <p:txBody>
          <a:bodyPr>
            <a:normAutofit/>
          </a:bodyPr>
          <a:lstStyle/>
          <a:p>
            <a:r>
              <a:rPr lang="en-GB" sz="3200" dirty="0">
                <a:solidFill>
                  <a:schemeClr val="bg1"/>
                </a:solidFill>
                <a:latin typeface="Calibri" panose="020F0502020204030204" pitchFamily="34" charset="0"/>
                <a:cs typeface="Calibri" panose="020F0502020204030204" pitchFamily="34" charset="0"/>
              </a:rPr>
              <a:t>Write a telegram to Joseph’s dad informing him of what happened to his son. </a:t>
            </a:r>
          </a:p>
        </p:txBody>
      </p:sp>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050" name="Picture 2" descr="In Our Community – Francis Langdown | horndeanmatters">
            <a:extLst>
              <a:ext uri="{FF2B5EF4-FFF2-40B4-BE49-F238E27FC236}">
                <a16:creationId xmlns:a16="http://schemas.microsoft.com/office/drawing/2014/main" id="{AF4F5CD7-5C8C-4B72-9D95-3FF8583D1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50554" y="1700463"/>
            <a:ext cx="6619150" cy="409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363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CC1D-5EBD-4169-BC4C-83425209EB8B}"/>
              </a:ext>
            </a:extLst>
          </p:cNvPr>
          <p:cNvSpPr>
            <a:spLocks noGrp="1"/>
          </p:cNvSpPr>
          <p:nvPr>
            <p:ph type="title"/>
          </p:nvPr>
        </p:nvSpPr>
        <p:spPr>
          <a:xfrm>
            <a:off x="677333" y="152400"/>
            <a:ext cx="8596668" cy="865239"/>
          </a:xfrm>
        </p:spPr>
        <p:txBody>
          <a:bodyPr>
            <a:normAutofit/>
          </a:bodyPr>
          <a:lstStyle/>
          <a:p>
            <a:r>
              <a:rPr lang="en-GB" sz="4000" b="1" dirty="0"/>
              <a:t>Chapter’s Fifteen and Sixteen</a:t>
            </a:r>
          </a:p>
        </p:txBody>
      </p:sp>
      <p:sp>
        <p:nvSpPr>
          <p:cNvPr id="3" name="Content Placeholder 2">
            <a:extLst>
              <a:ext uri="{FF2B5EF4-FFF2-40B4-BE49-F238E27FC236}">
                <a16:creationId xmlns:a16="http://schemas.microsoft.com/office/drawing/2014/main" id="{E780A4FB-059D-4F13-9148-5B4206455E52}"/>
              </a:ext>
            </a:extLst>
          </p:cNvPr>
          <p:cNvSpPr>
            <a:spLocks noGrp="1"/>
          </p:cNvSpPr>
          <p:nvPr>
            <p:ph idx="1"/>
          </p:nvPr>
        </p:nvSpPr>
        <p:spPr>
          <a:xfrm>
            <a:off x="677333" y="1415846"/>
            <a:ext cx="11062383" cy="4419039"/>
          </a:xfrm>
        </p:spPr>
        <p:txBody>
          <a:bodyPr/>
          <a:lstStyle/>
          <a:p>
            <a:r>
              <a:rPr lang="en-GB" sz="3200" dirty="0">
                <a:latin typeface="Calibri" panose="020F0502020204030204" pitchFamily="34" charset="0"/>
                <a:cs typeface="Calibri" panose="020F0502020204030204" pitchFamily="34" charset="0"/>
              </a:rPr>
              <a:t>Work with your shoulder partner to find as much evidence of the war in Plymouth as you can.</a:t>
            </a:r>
          </a:p>
          <a:p>
            <a:pPr marL="0" indent="0">
              <a:buNone/>
            </a:pPr>
            <a:endParaRPr lang="en-GB" sz="3200" dirty="0">
              <a:latin typeface="Calibri" panose="020F0502020204030204" pitchFamily="34" charset="0"/>
              <a:cs typeface="Calibri" panose="020F0502020204030204" pitchFamily="34" charset="0"/>
            </a:endParaRPr>
          </a:p>
          <a:p>
            <a:r>
              <a:rPr lang="en-GB" sz="3200" dirty="0">
                <a:latin typeface="Calibri" panose="020F0502020204030204" pitchFamily="34" charset="0"/>
                <a:cs typeface="Calibri" panose="020F0502020204030204" pitchFamily="34" charset="0"/>
              </a:rPr>
              <a:t>Next write a definition of</a:t>
            </a:r>
            <a:r>
              <a:rPr lang="en-GB" sz="3200" b="1" dirty="0">
                <a:latin typeface="Calibri" panose="020F0502020204030204" pitchFamily="34" charset="0"/>
                <a:cs typeface="Calibri" panose="020F0502020204030204" pitchFamily="34" charset="0"/>
              </a:rPr>
              <a:t> PTSD</a:t>
            </a:r>
            <a:r>
              <a:rPr lang="en-GB" sz="3200" dirty="0">
                <a:latin typeface="Calibri" panose="020F0502020204030204" pitchFamily="34" charset="0"/>
                <a:cs typeface="Calibri" panose="020F0502020204030204" pitchFamily="34" charset="0"/>
              </a:rPr>
              <a:t> then…</a:t>
            </a:r>
          </a:p>
          <a:p>
            <a:pPr marL="0" indent="0">
              <a:buNone/>
            </a:pPr>
            <a:r>
              <a:rPr lang="en-GB" sz="3200" dirty="0">
                <a:latin typeface="Calibri" panose="020F0502020204030204" pitchFamily="34" charset="0"/>
                <a:cs typeface="Calibri" panose="020F0502020204030204" pitchFamily="34" charset="0"/>
              </a:rPr>
              <a:t>List any evidence you can to suggest that Frank is suffering from </a:t>
            </a:r>
            <a:r>
              <a:rPr lang="en-GB" sz="3200" b="1" dirty="0">
                <a:latin typeface="Calibri" panose="020F0502020204030204" pitchFamily="34" charset="0"/>
                <a:cs typeface="Calibri" panose="020F0502020204030204" pitchFamily="34" charset="0"/>
              </a:rPr>
              <a:t>PTSD</a:t>
            </a:r>
          </a:p>
          <a:p>
            <a:endParaRPr lang="en-GB" dirty="0"/>
          </a:p>
          <a:p>
            <a:endParaRPr lang="en-GB" dirty="0"/>
          </a:p>
        </p:txBody>
      </p:sp>
    </p:spTree>
    <p:extLst>
      <p:ext uri="{BB962C8B-B14F-4D97-AF65-F5344CB8AC3E}">
        <p14:creationId xmlns:p14="http://schemas.microsoft.com/office/powerpoint/2010/main" val="2410936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34" y="1093789"/>
            <a:ext cx="10460566"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Seventeen and Eighteen</a:t>
            </a:r>
          </a:p>
          <a:p>
            <a:pPr marL="0" indent="0" algn="ctr">
              <a:buNone/>
            </a:pPr>
            <a:r>
              <a:rPr lang="en-GB" sz="5400" dirty="0">
                <a:latin typeface="Calibri" panose="020F0502020204030204" pitchFamily="34" charset="0"/>
              </a:rPr>
              <a:t>&amp; </a:t>
            </a:r>
          </a:p>
          <a:p>
            <a:pPr marL="0" indent="0" algn="ctr">
              <a:buNone/>
            </a:pPr>
            <a:r>
              <a:rPr lang="en-GB" sz="5400" dirty="0">
                <a:latin typeface="Calibri" panose="020F0502020204030204" pitchFamily="34" charset="0"/>
              </a:rPr>
              <a:t>complete the vocabulary challenge</a:t>
            </a:r>
          </a:p>
        </p:txBody>
      </p:sp>
    </p:spTree>
    <p:extLst>
      <p:ext uri="{BB962C8B-B14F-4D97-AF65-F5344CB8AC3E}">
        <p14:creationId xmlns:p14="http://schemas.microsoft.com/office/powerpoint/2010/main" val="3915860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7993-6647-4DF2-AE9D-5EC3872D952C}"/>
              </a:ext>
            </a:extLst>
          </p:cNvPr>
          <p:cNvSpPr>
            <a:spLocks noGrp="1"/>
          </p:cNvSpPr>
          <p:nvPr>
            <p:ph type="title"/>
          </p:nvPr>
        </p:nvSpPr>
        <p:spPr>
          <a:xfrm>
            <a:off x="639607" y="350597"/>
            <a:ext cx="9396579" cy="835742"/>
          </a:xfrm>
        </p:spPr>
        <p:txBody>
          <a:bodyPr>
            <a:normAutofit fontScale="90000"/>
          </a:bodyPr>
          <a:lstStyle/>
          <a:p>
            <a:r>
              <a:rPr lang="en-GB" b="1" dirty="0"/>
              <a:t>Chapters Seventeen &amp; Eighteen Vocabulary </a:t>
            </a:r>
          </a:p>
        </p:txBody>
      </p:sp>
      <p:sp>
        <p:nvSpPr>
          <p:cNvPr id="4" name="Content Placeholder 2">
            <a:extLst>
              <a:ext uri="{FF2B5EF4-FFF2-40B4-BE49-F238E27FC236}">
                <a16:creationId xmlns:a16="http://schemas.microsoft.com/office/drawing/2014/main" id="{D42E5C84-93F4-4A05-8AEE-4E4980D0B291}"/>
              </a:ext>
            </a:extLst>
          </p:cNvPr>
          <p:cNvSpPr>
            <a:spLocks noGrp="1"/>
          </p:cNvSpPr>
          <p:nvPr>
            <p:ph idx="1"/>
          </p:nvPr>
        </p:nvSpPr>
        <p:spPr>
          <a:xfrm>
            <a:off x="639607" y="958133"/>
            <a:ext cx="11203347" cy="3879850"/>
          </a:xfrm>
        </p:spPr>
        <p:txBody>
          <a:bodyPr>
            <a:noAutofit/>
          </a:bodyPr>
          <a:lstStyle/>
          <a:p>
            <a:pPr marL="0" indent="0">
              <a:buNone/>
            </a:pPr>
            <a:r>
              <a:rPr lang="en-GB" sz="2800" dirty="0">
                <a:latin typeface="Calibri" panose="020F0502020204030204" pitchFamily="34" charset="0"/>
              </a:rPr>
              <a:t>The sentence challenge -  use each word in the correct context – each sentence </a:t>
            </a:r>
            <a:r>
              <a:rPr lang="en-GB" sz="2800" b="1" dirty="0">
                <a:latin typeface="Calibri" panose="020F0502020204030204" pitchFamily="34" charset="0"/>
              </a:rPr>
              <a:t>must start with a different word </a:t>
            </a:r>
            <a:r>
              <a:rPr lang="en-GB" sz="2800" dirty="0">
                <a:latin typeface="Calibri" panose="020F0502020204030204" pitchFamily="34" charset="0"/>
              </a:rPr>
              <a:t>and contain </a:t>
            </a:r>
            <a:r>
              <a:rPr lang="en-GB" sz="2800" b="1" dirty="0">
                <a:latin typeface="Calibri" panose="020F0502020204030204" pitchFamily="34" charset="0"/>
              </a:rPr>
              <a:t>exactly nine words! </a:t>
            </a:r>
            <a:r>
              <a:rPr lang="en-GB" sz="3200" b="1" dirty="0">
                <a:latin typeface="Calibri" panose="020F0502020204030204" pitchFamily="34" charset="0"/>
              </a:rPr>
              <a:t>You can use a suffix or prefix!</a:t>
            </a:r>
            <a:endParaRPr lang="en-GB" sz="2800" b="1" dirty="0">
              <a:latin typeface="Calibri" panose="020F0502020204030204" pitchFamily="34" charset="0"/>
            </a:endParaRPr>
          </a:p>
          <a:p>
            <a:pPr marL="0" indent="0">
              <a:buNone/>
            </a:pPr>
            <a:r>
              <a:rPr lang="en-GB" sz="2800" dirty="0">
                <a:latin typeface="Calibri" panose="020F0502020204030204" pitchFamily="34" charset="0"/>
              </a:rPr>
              <a:t>One sentence can be a question ‘?’</a:t>
            </a:r>
          </a:p>
          <a:p>
            <a:pPr marL="0" indent="0">
              <a:buNone/>
            </a:pPr>
            <a:r>
              <a:rPr lang="en-GB" sz="2800" dirty="0">
                <a:latin typeface="Calibri" panose="020F0502020204030204" pitchFamily="34" charset="0"/>
              </a:rPr>
              <a:t>One can be an exclamation  ‘!’</a:t>
            </a:r>
          </a:p>
          <a:p>
            <a:pPr marL="0" indent="0">
              <a:buNone/>
            </a:pPr>
            <a:r>
              <a:rPr lang="en-GB" sz="2800" b="1" dirty="0">
                <a:latin typeface="Calibri" panose="020F0502020204030204" pitchFamily="34" charset="0"/>
              </a:rPr>
              <a:t>billowing 	bloodshot	impressed	heroic	emotion		intensified</a:t>
            </a:r>
          </a:p>
          <a:p>
            <a:pPr marL="0" indent="0">
              <a:buNone/>
            </a:pPr>
            <a:r>
              <a:rPr lang="en-GB" sz="2800" b="1" dirty="0">
                <a:latin typeface="Calibri" panose="020F0502020204030204" pitchFamily="34" charset="0"/>
              </a:rPr>
              <a:t>infested		colossal		ploughed	predict	swooping	aspect</a:t>
            </a:r>
          </a:p>
          <a:p>
            <a:pPr marL="0" indent="0">
              <a:buNone/>
            </a:pPr>
            <a:endParaRPr lang="en-GB" sz="2800" b="1" dirty="0">
              <a:latin typeface="Calibri" panose="020F0502020204030204" pitchFamily="34" charset="0"/>
            </a:endParaRPr>
          </a:p>
          <a:p>
            <a:pPr marL="0" indent="0">
              <a:buNone/>
            </a:pPr>
            <a:r>
              <a:rPr lang="en-GB" sz="2800" b="1" dirty="0">
                <a:latin typeface="Calibri" panose="020F0502020204030204" pitchFamily="34" charset="0"/>
              </a:rPr>
              <a:t>Extension task: </a:t>
            </a:r>
            <a:r>
              <a:rPr lang="en-GB" sz="2800" dirty="0">
                <a:latin typeface="Calibri" panose="020F0502020204030204" pitchFamily="34" charset="0"/>
              </a:rPr>
              <a:t>Try to find an alternative words with similar meaning!</a:t>
            </a:r>
          </a:p>
          <a:p>
            <a:pPr marL="0" indent="0">
              <a:buNone/>
            </a:pPr>
            <a:endParaRPr lang="en-GB" dirty="0">
              <a:latin typeface="Calibri" panose="020F0502020204030204" pitchFamily="34" charset="0"/>
            </a:endParaRPr>
          </a:p>
        </p:txBody>
      </p:sp>
    </p:spTree>
    <p:extLst>
      <p:ext uri="{BB962C8B-B14F-4D97-AF65-F5344CB8AC3E}">
        <p14:creationId xmlns:p14="http://schemas.microsoft.com/office/powerpoint/2010/main" val="2662875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Nineteen and Twenty</a:t>
            </a:r>
          </a:p>
          <a:p>
            <a:pPr marL="0" indent="0" algn="ctr">
              <a:buNone/>
            </a:pPr>
            <a:r>
              <a:rPr lang="en-GB" sz="5400" dirty="0">
                <a:latin typeface="Calibri" panose="020F0502020204030204" pitchFamily="34" charset="0"/>
              </a:rPr>
              <a:t>Then attempt RUAE questions</a:t>
            </a:r>
          </a:p>
        </p:txBody>
      </p:sp>
    </p:spTree>
    <p:extLst>
      <p:ext uri="{BB962C8B-B14F-4D97-AF65-F5344CB8AC3E}">
        <p14:creationId xmlns:p14="http://schemas.microsoft.com/office/powerpoint/2010/main" val="2100364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D280-5447-4980-8834-1CF2D07D4B7D}"/>
              </a:ext>
            </a:extLst>
          </p:cNvPr>
          <p:cNvSpPr>
            <a:spLocks noGrp="1"/>
          </p:cNvSpPr>
          <p:nvPr>
            <p:ph type="title"/>
          </p:nvPr>
        </p:nvSpPr>
        <p:spPr>
          <a:xfrm>
            <a:off x="500354" y="118548"/>
            <a:ext cx="8596668" cy="806245"/>
          </a:xfrm>
        </p:spPr>
        <p:txBody>
          <a:bodyPr>
            <a:normAutofit/>
          </a:bodyPr>
          <a:lstStyle/>
          <a:p>
            <a:r>
              <a:rPr lang="en-GB" sz="4000" dirty="0"/>
              <a:t>Chapters Nineteen  &amp; Twenty RUAE</a:t>
            </a:r>
          </a:p>
        </p:txBody>
      </p:sp>
      <p:sp>
        <p:nvSpPr>
          <p:cNvPr id="3" name="Content Placeholder 2">
            <a:extLst>
              <a:ext uri="{FF2B5EF4-FFF2-40B4-BE49-F238E27FC236}">
                <a16:creationId xmlns:a16="http://schemas.microsoft.com/office/drawing/2014/main" id="{404274A1-8D34-4590-9F43-4560C04E44C6}"/>
              </a:ext>
            </a:extLst>
          </p:cNvPr>
          <p:cNvSpPr>
            <a:spLocks noGrp="1"/>
          </p:cNvSpPr>
          <p:nvPr>
            <p:ph idx="1"/>
          </p:nvPr>
        </p:nvSpPr>
        <p:spPr>
          <a:xfrm>
            <a:off x="358877" y="951063"/>
            <a:ext cx="11474246" cy="5567723"/>
          </a:xfrm>
        </p:spPr>
        <p:txBody>
          <a:bodyPr>
            <a:normAutofit fontScale="92500"/>
          </a:bodyPr>
          <a:lstStyle/>
          <a:p>
            <a:pPr marL="0" indent="0">
              <a:buNone/>
            </a:pPr>
            <a:r>
              <a:rPr lang="en-GB" sz="2400" dirty="0">
                <a:latin typeface="Calibri" panose="020F0502020204030204" pitchFamily="34" charset="0"/>
                <a:cs typeface="Calibri" panose="020F0502020204030204" pitchFamily="34" charset="0"/>
              </a:rPr>
              <a:t>1. What did Frank have for his first Christmas dinner without his mum?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153</a:t>
            </a:r>
          </a:p>
          <a:p>
            <a:pPr marL="0" indent="0">
              <a:buNone/>
            </a:pPr>
            <a:r>
              <a:rPr lang="en-GB" sz="2400" dirty="0">
                <a:latin typeface="Calibri" panose="020F0502020204030204" pitchFamily="34" charset="0"/>
                <a:cs typeface="Calibri" panose="020F0502020204030204" pitchFamily="34" charset="0"/>
              </a:rPr>
              <a:t>2. Why did HMS Belfast not dock at Murmansk?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154</a:t>
            </a:r>
          </a:p>
          <a:p>
            <a:pPr marL="0" indent="0">
              <a:buNone/>
            </a:pPr>
            <a:r>
              <a:rPr lang="en-GB" sz="2400" dirty="0">
                <a:latin typeface="Calibri" panose="020F0502020204030204" pitchFamily="34" charset="0"/>
                <a:cs typeface="Calibri" panose="020F0502020204030204" pitchFamily="34" charset="0"/>
              </a:rPr>
              <a:t>3. After the crew listened to the Kings Speech “Frank felt shatter but energised too”  try to identify what technique the writer has used here and explain what made Frank feel Energised as much as he was tired.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156</a:t>
            </a:r>
          </a:p>
          <a:p>
            <a:pPr marL="0" indent="0">
              <a:buNone/>
            </a:pPr>
            <a:r>
              <a:rPr lang="en-GB" sz="2400" dirty="0">
                <a:latin typeface="Calibri" panose="020F0502020204030204" pitchFamily="34" charset="0"/>
                <a:cs typeface="Calibri" panose="020F0502020204030204" pitchFamily="34" charset="0"/>
              </a:rPr>
              <a:t>4. In what way does Stephen use tone to boost the confidence of his fellow crew members.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157</a:t>
            </a:r>
            <a:endParaRPr lang="en-GB" sz="2400" b="1"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5. Identify the technique and explain the reason for this happening “he felt his throat seal up like the hatches on the ship were being sealed right now”.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160</a:t>
            </a:r>
          </a:p>
          <a:p>
            <a:pPr marL="0" indent="0">
              <a:buNone/>
            </a:pPr>
            <a:r>
              <a:rPr lang="en-GB" sz="2400" dirty="0">
                <a:latin typeface="Calibri" panose="020F0502020204030204" pitchFamily="34" charset="0"/>
                <a:cs typeface="Calibri" panose="020F0502020204030204" pitchFamily="34" charset="0"/>
              </a:rPr>
              <a:t>6. Once again Stephen cracks jokes to lighten the mood – what does he call Frank? Do you think he meant this?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161</a:t>
            </a:r>
          </a:p>
          <a:p>
            <a:pPr marL="0" indent="0">
              <a:buNone/>
            </a:pPr>
            <a:r>
              <a:rPr lang="en-GB" sz="2400" dirty="0">
                <a:latin typeface="Calibri" panose="020F0502020204030204" pitchFamily="34" charset="0"/>
                <a:cs typeface="Calibri" panose="020F0502020204030204" pitchFamily="34" charset="0"/>
              </a:rPr>
              <a:t>7. Why was Frank relieved that three cruisers were travelling together?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164</a:t>
            </a:r>
          </a:p>
          <a:p>
            <a:pPr marL="0" indent="0">
              <a:buNone/>
            </a:pPr>
            <a:r>
              <a:rPr lang="en-GB" sz="2400" dirty="0">
                <a:latin typeface="Calibri" panose="020F0502020204030204" pitchFamily="34" charset="0"/>
                <a:cs typeface="Calibri" panose="020F0502020204030204" pitchFamily="34" charset="0"/>
              </a:rPr>
              <a:t>8 “Know that the prayers of our nation and families are with you tonight” write one word about how this must have made the men feel? </a:t>
            </a:r>
            <a:r>
              <a:rPr lang="en-GB" sz="2400" dirty="0" err="1">
                <a:latin typeface="Calibri" panose="020F0502020204030204" pitchFamily="34" charset="0"/>
                <a:cs typeface="Calibri" panose="020F0502020204030204" pitchFamily="34" charset="0"/>
              </a:rPr>
              <a:t>Pg</a:t>
            </a:r>
            <a:r>
              <a:rPr lang="en-GB" sz="2400" dirty="0">
                <a:latin typeface="Calibri" panose="020F0502020204030204" pitchFamily="34" charset="0"/>
                <a:cs typeface="Calibri" panose="020F0502020204030204" pitchFamily="34" charset="0"/>
              </a:rPr>
              <a:t> 165</a:t>
            </a:r>
          </a:p>
        </p:txBody>
      </p:sp>
    </p:spTree>
    <p:extLst>
      <p:ext uri="{BB962C8B-B14F-4D97-AF65-F5344CB8AC3E}">
        <p14:creationId xmlns:p14="http://schemas.microsoft.com/office/powerpoint/2010/main" val="3829792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D280-5447-4980-8834-1CF2D07D4B7D}"/>
              </a:ext>
            </a:extLst>
          </p:cNvPr>
          <p:cNvSpPr>
            <a:spLocks noGrp="1"/>
          </p:cNvSpPr>
          <p:nvPr>
            <p:ph type="title"/>
          </p:nvPr>
        </p:nvSpPr>
        <p:spPr>
          <a:xfrm>
            <a:off x="574095" y="10392"/>
            <a:ext cx="8596668" cy="806245"/>
          </a:xfrm>
        </p:spPr>
        <p:txBody>
          <a:bodyPr>
            <a:normAutofit fontScale="90000"/>
          </a:bodyPr>
          <a:lstStyle/>
          <a:p>
            <a:r>
              <a:rPr lang="en-GB" sz="4000" dirty="0"/>
              <a:t>Chapters Nineteen  &amp; Twenty Answers</a:t>
            </a:r>
          </a:p>
        </p:txBody>
      </p:sp>
      <p:sp>
        <p:nvSpPr>
          <p:cNvPr id="3" name="Content Placeholder 2">
            <a:extLst>
              <a:ext uri="{FF2B5EF4-FFF2-40B4-BE49-F238E27FC236}">
                <a16:creationId xmlns:a16="http://schemas.microsoft.com/office/drawing/2014/main" id="{404274A1-8D34-4590-9F43-4560C04E44C6}"/>
              </a:ext>
            </a:extLst>
          </p:cNvPr>
          <p:cNvSpPr>
            <a:spLocks noGrp="1"/>
          </p:cNvSpPr>
          <p:nvPr>
            <p:ph idx="1"/>
          </p:nvPr>
        </p:nvSpPr>
        <p:spPr>
          <a:xfrm>
            <a:off x="329380" y="627086"/>
            <a:ext cx="11533239" cy="5603827"/>
          </a:xfrm>
        </p:spPr>
        <p:txBody>
          <a:bodyPr>
            <a:noAutofit/>
          </a:bodyPr>
          <a:lstStyle/>
          <a:p>
            <a:pPr marL="0" indent="0">
              <a:buNone/>
            </a:pPr>
            <a:r>
              <a:rPr lang="en-GB" sz="1500" dirty="0">
                <a:latin typeface="Calibri" panose="020F0502020204030204" pitchFamily="34" charset="0"/>
                <a:cs typeface="Calibri" panose="020F0502020204030204" pitchFamily="34" charset="0"/>
              </a:rPr>
              <a:t>1. What did Frank have for his first Christmas dinner without his mum?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153</a:t>
            </a:r>
          </a:p>
          <a:p>
            <a:pPr marL="0" indent="0">
              <a:buNone/>
            </a:pPr>
            <a:r>
              <a:rPr lang="en-GB" sz="1500" b="1" dirty="0">
                <a:latin typeface="Calibri" panose="020F0502020204030204" pitchFamily="34" charset="0"/>
                <a:cs typeface="Calibri" panose="020F0502020204030204" pitchFamily="34" charset="0"/>
              </a:rPr>
              <a:t>Bully beef sandwich and dried biscuits</a:t>
            </a:r>
          </a:p>
          <a:p>
            <a:pPr marL="0" indent="0">
              <a:buNone/>
            </a:pPr>
            <a:r>
              <a:rPr lang="en-GB" sz="1500" dirty="0">
                <a:latin typeface="Calibri" panose="020F0502020204030204" pitchFamily="34" charset="0"/>
                <a:cs typeface="Calibri" panose="020F0502020204030204" pitchFamily="34" charset="0"/>
              </a:rPr>
              <a:t>2. Why did HMS Belfast not dock at Murmansk?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154</a:t>
            </a:r>
          </a:p>
          <a:p>
            <a:pPr marL="0" indent="0">
              <a:buNone/>
            </a:pPr>
            <a:r>
              <a:rPr lang="en-GB" sz="1500" b="1" dirty="0">
                <a:latin typeface="Calibri" panose="020F0502020204030204" pitchFamily="34" charset="0"/>
                <a:cs typeface="Calibri" panose="020F0502020204030204" pitchFamily="34" charset="0"/>
              </a:rPr>
              <a:t>They had to meet up with and shield the next convoy heading North.</a:t>
            </a:r>
          </a:p>
          <a:p>
            <a:pPr marL="0" indent="0">
              <a:buNone/>
            </a:pPr>
            <a:r>
              <a:rPr lang="en-GB" sz="1500" dirty="0">
                <a:latin typeface="Calibri" panose="020F0502020204030204" pitchFamily="34" charset="0"/>
                <a:cs typeface="Calibri" panose="020F0502020204030204" pitchFamily="34" charset="0"/>
              </a:rPr>
              <a:t>3. After the crew listened to the Kings Speech “Frank felt shatter but energised too”  try to identify what technique the writer has used here and explain what made Frank feel Energised as much as he was tired.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156</a:t>
            </a:r>
          </a:p>
          <a:p>
            <a:pPr marL="0" indent="0">
              <a:buNone/>
            </a:pPr>
            <a:r>
              <a:rPr lang="en-GB" sz="1500" b="1" dirty="0">
                <a:latin typeface="Calibri" panose="020F0502020204030204" pitchFamily="34" charset="0"/>
                <a:cs typeface="Calibri" panose="020F0502020204030204" pitchFamily="34" charset="0"/>
              </a:rPr>
              <a:t>Oxymoron (two words of opposite meaning) thinking of home made him feel energised </a:t>
            </a:r>
          </a:p>
          <a:p>
            <a:pPr marL="0" indent="0">
              <a:buNone/>
            </a:pPr>
            <a:r>
              <a:rPr lang="en-GB" sz="1500" dirty="0">
                <a:latin typeface="Calibri" panose="020F0502020204030204" pitchFamily="34" charset="0"/>
                <a:cs typeface="Calibri" panose="020F0502020204030204" pitchFamily="34" charset="0"/>
              </a:rPr>
              <a:t>4. In what way does Stephen use tone to boost the confidence of his fellow crew members.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157</a:t>
            </a:r>
          </a:p>
          <a:p>
            <a:pPr marL="0" indent="0">
              <a:buNone/>
            </a:pPr>
            <a:r>
              <a:rPr lang="en-GB" sz="1500" b="1" dirty="0">
                <a:latin typeface="Calibri" panose="020F0502020204030204" pitchFamily="34" charset="0"/>
                <a:cs typeface="Calibri" panose="020F0502020204030204" pitchFamily="34" charset="0"/>
              </a:rPr>
              <a:t>He sings changing the lyric to a well known hymn “Peace on Earth, but not on water. </a:t>
            </a:r>
            <a:r>
              <a:rPr lang="en-GB" sz="1500" b="1" dirty="0" err="1">
                <a:latin typeface="Calibri" panose="020F0502020204030204" pitchFamily="34" charset="0"/>
                <a:cs typeface="Calibri" panose="020F0502020204030204" pitchFamily="34" charset="0"/>
              </a:rPr>
              <a:t>Schnarnhorst</a:t>
            </a:r>
            <a:r>
              <a:rPr lang="en-GB" sz="1500" b="1" dirty="0">
                <a:latin typeface="Calibri" panose="020F0502020204030204" pitchFamily="34" charset="0"/>
                <a:cs typeface="Calibri" panose="020F0502020204030204" pitchFamily="34" charset="0"/>
              </a:rPr>
              <a:t>, Belfast might have caught </a:t>
            </a:r>
            <a:r>
              <a:rPr lang="en-GB" sz="1500" b="1" dirty="0" err="1">
                <a:latin typeface="Calibri" panose="020F0502020204030204" pitchFamily="34" charset="0"/>
                <a:cs typeface="Calibri" panose="020F0502020204030204" pitchFamily="34" charset="0"/>
              </a:rPr>
              <a:t>yer</a:t>
            </a:r>
            <a:r>
              <a:rPr lang="en-GB" sz="1500" b="1" dirty="0">
                <a:latin typeface="Calibri" panose="020F0502020204030204" pitchFamily="34" charset="0"/>
                <a:cs typeface="Calibri" panose="020F0502020204030204" pitchFamily="34" charset="0"/>
              </a:rPr>
              <a:t>.” </a:t>
            </a:r>
          </a:p>
          <a:p>
            <a:pPr marL="0" indent="0">
              <a:buNone/>
            </a:pPr>
            <a:r>
              <a:rPr lang="en-GB" sz="1500" dirty="0">
                <a:latin typeface="Calibri" panose="020F0502020204030204" pitchFamily="34" charset="0"/>
                <a:cs typeface="Calibri" panose="020F0502020204030204" pitchFamily="34" charset="0"/>
              </a:rPr>
              <a:t>5. Identify the technique and explain the reason for this happening “he felt his throat seal up like the hatches on the ship were being sealed right now”.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160</a:t>
            </a:r>
          </a:p>
          <a:p>
            <a:pPr marL="0" indent="0">
              <a:buNone/>
            </a:pPr>
            <a:r>
              <a:rPr lang="en-GB" sz="1500" b="1" dirty="0">
                <a:latin typeface="Calibri" panose="020F0502020204030204" pitchFamily="34" charset="0"/>
                <a:cs typeface="Calibri" panose="020F0502020204030204" pitchFamily="34" charset="0"/>
              </a:rPr>
              <a:t>Simile – Frank is anxious as they are about to engage in battle with The </a:t>
            </a:r>
            <a:r>
              <a:rPr lang="en-GB" sz="1500" b="1" dirty="0" err="1">
                <a:latin typeface="Calibri" panose="020F0502020204030204" pitchFamily="34" charset="0"/>
                <a:cs typeface="Calibri" panose="020F0502020204030204" pitchFamily="34" charset="0"/>
              </a:rPr>
              <a:t>Schnarnhorst</a:t>
            </a:r>
            <a:endParaRPr lang="en-GB" sz="1500" b="1" dirty="0">
              <a:latin typeface="Calibri" panose="020F0502020204030204" pitchFamily="34" charset="0"/>
              <a:cs typeface="Calibri" panose="020F0502020204030204" pitchFamily="34" charset="0"/>
            </a:endParaRPr>
          </a:p>
          <a:p>
            <a:pPr marL="0" indent="0">
              <a:buNone/>
            </a:pPr>
            <a:r>
              <a:rPr lang="en-GB" sz="1500" dirty="0">
                <a:latin typeface="Calibri" panose="020F0502020204030204" pitchFamily="34" charset="0"/>
                <a:cs typeface="Calibri" panose="020F0502020204030204" pitchFamily="34" charset="0"/>
              </a:rPr>
              <a:t>6. Once again Stephen cracks jokes to lighten the mood – what does he call Frank? Do you think he meant this?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161</a:t>
            </a:r>
          </a:p>
          <a:p>
            <a:pPr marL="0" indent="0">
              <a:buNone/>
            </a:pPr>
            <a:r>
              <a:rPr lang="en-GB" sz="1500" b="1" dirty="0">
                <a:latin typeface="Calibri" panose="020F0502020204030204" pitchFamily="34" charset="0"/>
                <a:cs typeface="Calibri" panose="020F0502020204030204" pitchFamily="34" charset="0"/>
              </a:rPr>
              <a:t>Clown – no he was trying to reassure him that they were real friends for life. </a:t>
            </a:r>
          </a:p>
          <a:p>
            <a:pPr marL="0" indent="0">
              <a:buNone/>
            </a:pPr>
            <a:r>
              <a:rPr lang="en-GB" sz="1500" dirty="0">
                <a:latin typeface="Calibri" panose="020F0502020204030204" pitchFamily="34" charset="0"/>
                <a:cs typeface="Calibri" panose="020F0502020204030204" pitchFamily="34" charset="0"/>
              </a:rPr>
              <a:t>7. Why was Frank relieved that three cruisers were travelling together?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164</a:t>
            </a:r>
          </a:p>
          <a:p>
            <a:pPr marL="0" indent="0">
              <a:buNone/>
            </a:pPr>
            <a:r>
              <a:rPr lang="en-GB" sz="1500" b="1" dirty="0">
                <a:latin typeface="Calibri" panose="020F0502020204030204" pitchFamily="34" charset="0"/>
                <a:cs typeface="Calibri" panose="020F0502020204030204" pitchFamily="34" charset="0"/>
              </a:rPr>
              <a:t>He felt there was safety in numbers and that they’d have a better chance of defeating the </a:t>
            </a:r>
            <a:r>
              <a:rPr lang="en-GB" sz="1500" b="1" dirty="0" err="1">
                <a:latin typeface="Calibri" panose="020F0502020204030204" pitchFamily="34" charset="0"/>
                <a:cs typeface="Calibri" panose="020F0502020204030204" pitchFamily="34" charset="0"/>
              </a:rPr>
              <a:t>Schnarnhorst</a:t>
            </a:r>
            <a:r>
              <a:rPr lang="en-GB" sz="1500" b="1" dirty="0">
                <a:latin typeface="Calibri" panose="020F0502020204030204" pitchFamily="34" charset="0"/>
                <a:cs typeface="Calibri" panose="020F0502020204030204" pitchFamily="34" charset="0"/>
              </a:rPr>
              <a:t>.</a:t>
            </a:r>
          </a:p>
          <a:p>
            <a:pPr marL="0" indent="0">
              <a:buNone/>
            </a:pPr>
            <a:r>
              <a:rPr lang="en-GB" sz="1500" dirty="0">
                <a:latin typeface="Calibri" panose="020F0502020204030204" pitchFamily="34" charset="0"/>
                <a:cs typeface="Calibri" panose="020F0502020204030204" pitchFamily="34" charset="0"/>
              </a:rPr>
              <a:t>8 “Know that the prayers of our nation and families are with you tonight” write one word about how this must have made the men feel? </a:t>
            </a:r>
            <a:r>
              <a:rPr lang="en-GB" sz="1500" dirty="0" err="1">
                <a:latin typeface="Calibri" panose="020F0502020204030204" pitchFamily="34" charset="0"/>
                <a:cs typeface="Calibri" panose="020F0502020204030204" pitchFamily="34" charset="0"/>
              </a:rPr>
              <a:t>Pg</a:t>
            </a:r>
            <a:r>
              <a:rPr lang="en-GB" sz="1500" dirty="0">
                <a:latin typeface="Calibri" panose="020F0502020204030204" pitchFamily="34" charset="0"/>
                <a:cs typeface="Calibri" panose="020F0502020204030204" pitchFamily="34" charset="0"/>
              </a:rPr>
              <a:t> 165</a:t>
            </a:r>
          </a:p>
          <a:p>
            <a:pPr marL="0" indent="0">
              <a:buNone/>
            </a:pPr>
            <a:r>
              <a:rPr lang="en-GB" sz="1500" b="1" dirty="0">
                <a:latin typeface="Calibri" panose="020F0502020204030204" pitchFamily="34" charset="0"/>
                <a:cs typeface="Calibri" panose="020F0502020204030204" pitchFamily="34" charset="0"/>
              </a:rPr>
              <a:t>Proud/honoured/brave/heroic</a:t>
            </a:r>
          </a:p>
        </p:txBody>
      </p:sp>
    </p:spTree>
    <p:extLst>
      <p:ext uri="{BB962C8B-B14F-4D97-AF65-F5344CB8AC3E}">
        <p14:creationId xmlns:p14="http://schemas.microsoft.com/office/powerpoint/2010/main" val="361076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100" y="787400"/>
            <a:ext cx="11049000" cy="6070600"/>
          </a:xfrm>
          <a:prstGeom prst="rect">
            <a:avLst/>
          </a:prstGeom>
        </p:spPr>
      </p:pic>
      <p:sp>
        <p:nvSpPr>
          <p:cNvPr id="5" name="Title 1"/>
          <p:cNvSpPr txBox="1">
            <a:spLocks/>
          </p:cNvSpPr>
          <p:nvPr/>
        </p:nvSpPr>
        <p:spPr>
          <a:xfrm>
            <a:off x="54610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dirty="0"/>
              <a:t>Predictions Continued</a:t>
            </a:r>
            <a:r>
              <a:rPr lang="en-GB" dirty="0"/>
              <a:t> </a:t>
            </a:r>
          </a:p>
        </p:txBody>
      </p:sp>
    </p:spTree>
    <p:extLst>
      <p:ext uri="{BB962C8B-B14F-4D97-AF65-F5344CB8AC3E}">
        <p14:creationId xmlns:p14="http://schemas.microsoft.com/office/powerpoint/2010/main" val="1306156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C8A2-F53C-4B0A-A137-E3B318F6AE6E}"/>
              </a:ext>
            </a:extLst>
          </p:cNvPr>
          <p:cNvSpPr>
            <a:spLocks noGrp="1"/>
          </p:cNvSpPr>
          <p:nvPr>
            <p:ph type="title"/>
          </p:nvPr>
        </p:nvSpPr>
        <p:spPr>
          <a:xfrm>
            <a:off x="560437" y="240890"/>
            <a:ext cx="9306233" cy="776748"/>
          </a:xfrm>
        </p:spPr>
        <p:txBody>
          <a:bodyPr>
            <a:normAutofit fontScale="90000"/>
          </a:bodyPr>
          <a:lstStyle/>
          <a:p>
            <a:pPr algn="ctr"/>
            <a:r>
              <a:rPr lang="en-GB" b="1" dirty="0"/>
              <a:t>The Final Attack </a:t>
            </a:r>
            <a:br>
              <a:rPr lang="en-GB" b="1" dirty="0"/>
            </a:br>
            <a:r>
              <a:rPr lang="en-GB" b="1" dirty="0"/>
              <a:t>Chapters Twenty One &amp; Twenty Two</a:t>
            </a:r>
          </a:p>
        </p:txBody>
      </p:sp>
      <p:sp>
        <p:nvSpPr>
          <p:cNvPr id="3" name="Content Placeholder 2">
            <a:extLst>
              <a:ext uri="{FF2B5EF4-FFF2-40B4-BE49-F238E27FC236}">
                <a16:creationId xmlns:a16="http://schemas.microsoft.com/office/drawing/2014/main" id="{CE96FB72-2886-444A-83CB-DC91FC9F40A0}"/>
              </a:ext>
            </a:extLst>
          </p:cNvPr>
          <p:cNvSpPr>
            <a:spLocks noGrp="1"/>
          </p:cNvSpPr>
          <p:nvPr>
            <p:ph idx="1"/>
          </p:nvPr>
        </p:nvSpPr>
        <p:spPr>
          <a:xfrm>
            <a:off x="677334" y="1555905"/>
            <a:ext cx="10988640" cy="4402444"/>
          </a:xfrm>
        </p:spPr>
        <p:txBody>
          <a:bodyPr>
            <a:normAutofit fontScale="92500" lnSpcReduction="20000"/>
          </a:bodyPr>
          <a:lstStyle/>
          <a:p>
            <a:r>
              <a:rPr lang="en-GB" sz="2800" dirty="0">
                <a:latin typeface="Calibri" panose="020F0502020204030204" pitchFamily="34" charset="0"/>
                <a:cs typeface="Calibri" panose="020F0502020204030204" pitchFamily="34" charset="0"/>
              </a:rPr>
              <a:t>It took the Navy five ships in total to bring down the German ship ‘The Scharnhorst’</a:t>
            </a:r>
          </a:p>
          <a:p>
            <a:pPr marL="0" indent="0">
              <a:buNone/>
            </a:pPr>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HMS BELFAST – Town class light cruiser</a:t>
            </a:r>
          </a:p>
          <a:p>
            <a:r>
              <a:rPr lang="en-GB" sz="2800" dirty="0">
                <a:latin typeface="Calibri" panose="020F0502020204030204" pitchFamily="34" charset="0"/>
                <a:cs typeface="Calibri" panose="020F0502020204030204" pitchFamily="34" charset="0"/>
              </a:rPr>
              <a:t>HMS NORFOLK – County class heavy cruiser</a:t>
            </a:r>
          </a:p>
          <a:p>
            <a:r>
              <a:rPr lang="en-GB" sz="2800" dirty="0">
                <a:latin typeface="Calibri" panose="020F0502020204030204" pitchFamily="34" charset="0"/>
                <a:cs typeface="Calibri" panose="020F0502020204030204" pitchFamily="34" charset="0"/>
              </a:rPr>
              <a:t>HMS SHEFFIELD – Type 42 guided missile destroyer</a:t>
            </a:r>
          </a:p>
          <a:p>
            <a:r>
              <a:rPr lang="en-GB" sz="2800" dirty="0">
                <a:latin typeface="Calibri" panose="020F0502020204030204" pitchFamily="34" charset="0"/>
                <a:cs typeface="Calibri" panose="020F0502020204030204" pitchFamily="34" charset="0"/>
              </a:rPr>
              <a:t>HMS JAMAICA – Fiji-class cruiser </a:t>
            </a:r>
          </a:p>
          <a:p>
            <a:r>
              <a:rPr lang="en-GB" sz="2800" dirty="0">
                <a:latin typeface="Calibri" panose="020F0502020204030204" pitchFamily="34" charset="0"/>
                <a:cs typeface="Calibri" panose="020F0502020204030204" pitchFamily="34" charset="0"/>
              </a:rPr>
              <a:t>HMS DUKE OF YORK – King George V – class battleship </a:t>
            </a:r>
          </a:p>
          <a:p>
            <a:endParaRPr lang="en-GB" sz="2800" dirty="0">
              <a:latin typeface="Calibri" panose="020F0502020204030204" pitchFamily="34" charset="0"/>
              <a:cs typeface="Calibri" panose="020F0502020204030204" pitchFamily="34" charset="0"/>
            </a:endParaRPr>
          </a:p>
          <a:p>
            <a:pPr marL="0" indent="0">
              <a:buNone/>
            </a:pPr>
            <a:r>
              <a:rPr lang="en-GB" sz="2800" dirty="0">
                <a:latin typeface="Calibri" panose="020F0502020204030204" pitchFamily="34" charset="0"/>
                <a:cs typeface="Calibri" panose="020F0502020204030204" pitchFamily="34" charset="0"/>
              </a:rPr>
              <a:t>Using A3 paper illustrate and annotate this scene </a:t>
            </a:r>
          </a:p>
          <a:p>
            <a:endParaRPr lang="en-GB" dirty="0"/>
          </a:p>
        </p:txBody>
      </p:sp>
    </p:spTree>
    <p:extLst>
      <p:ext uri="{BB962C8B-B14F-4D97-AF65-F5344CB8AC3E}">
        <p14:creationId xmlns:p14="http://schemas.microsoft.com/office/powerpoint/2010/main" val="3453720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6ED3-0BEE-4F4C-900E-DB09C175BAA4}"/>
              </a:ext>
            </a:extLst>
          </p:cNvPr>
          <p:cNvSpPr>
            <a:spLocks noGrp="1"/>
          </p:cNvSpPr>
          <p:nvPr>
            <p:ph type="title"/>
          </p:nvPr>
        </p:nvSpPr>
        <p:spPr>
          <a:xfrm>
            <a:off x="559347" y="167149"/>
            <a:ext cx="8596668" cy="688258"/>
          </a:xfrm>
        </p:spPr>
        <p:txBody>
          <a:bodyPr>
            <a:normAutofit fontScale="90000"/>
          </a:bodyPr>
          <a:lstStyle/>
          <a:p>
            <a:r>
              <a:rPr lang="en-GB" dirty="0"/>
              <a:t>Final Thoughts – from author,  “Tom Palmer” </a:t>
            </a:r>
          </a:p>
        </p:txBody>
      </p:sp>
      <p:sp>
        <p:nvSpPr>
          <p:cNvPr id="4" name="TextBox 3">
            <a:extLst>
              <a:ext uri="{FF2B5EF4-FFF2-40B4-BE49-F238E27FC236}">
                <a16:creationId xmlns:a16="http://schemas.microsoft.com/office/drawing/2014/main" id="{6A2A46E8-DF96-4EF2-82D3-D3210D34D5F5}"/>
              </a:ext>
            </a:extLst>
          </p:cNvPr>
          <p:cNvSpPr txBox="1"/>
          <p:nvPr/>
        </p:nvSpPr>
        <p:spPr>
          <a:xfrm>
            <a:off x="427703" y="973394"/>
            <a:ext cx="10736826" cy="5632311"/>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Of the 2000 German Sailors on board ‘The </a:t>
            </a:r>
            <a:r>
              <a:rPr lang="en-GB" sz="2400" dirty="0" err="1">
                <a:latin typeface="Calibri" panose="020F0502020204030204" pitchFamily="34" charset="0"/>
                <a:cs typeface="Calibri" panose="020F0502020204030204" pitchFamily="34" charset="0"/>
              </a:rPr>
              <a:t>Schnarnhorst</a:t>
            </a:r>
            <a:r>
              <a:rPr lang="en-GB" sz="2400" dirty="0">
                <a:latin typeface="Calibri" panose="020F0502020204030204" pitchFamily="34" charset="0"/>
                <a:cs typeface="Calibri" panose="020F0502020204030204" pitchFamily="34" charset="0"/>
              </a:rPr>
              <a:t>’ only 36 were rescued by the Royal Navy!</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 sinking of this ship whilst tragic helped bring WW11 to an end saving millions from enduring war, death, slavery and suffering.</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HMS Belfast went on to play a pivotal role in D-Day invasions aiding the liberation of France and other countries.</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A long campaign  ensued to get recognition for those who in the words of Churchill, “endured the worse journey in the world”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They initially received the Atlantic star but campaigning continued and in 2013 they were awarded a more significant medal in honour of their service ‘The Arctic Star Medal’</a:t>
            </a:r>
          </a:p>
        </p:txBody>
      </p:sp>
    </p:spTree>
    <p:extLst>
      <p:ext uri="{BB962C8B-B14F-4D97-AF65-F5344CB8AC3E}">
        <p14:creationId xmlns:p14="http://schemas.microsoft.com/office/powerpoint/2010/main" val="1445699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7" y="331905"/>
            <a:ext cx="8596668" cy="1320800"/>
          </a:xfrm>
        </p:spPr>
        <p:txBody>
          <a:bodyPr>
            <a:normAutofit/>
          </a:bodyPr>
          <a:lstStyle/>
          <a:p>
            <a:r>
              <a:rPr lang="en-GB" sz="4400" b="1" dirty="0"/>
              <a:t>HMS Belfast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83" y="1413604"/>
            <a:ext cx="5889517" cy="4335591"/>
          </a:xfrm>
        </p:spPr>
      </p:pic>
      <p:sp>
        <p:nvSpPr>
          <p:cNvPr id="3" name="AutoShape 2" descr="Arctic Star World War 2 Medal • Medal Makers - Commemorative and Military">
            <a:extLst>
              <a:ext uri="{FF2B5EF4-FFF2-40B4-BE49-F238E27FC236}">
                <a16:creationId xmlns:a16="http://schemas.microsoft.com/office/drawing/2014/main" id="{22E530BF-B735-4F8A-9D27-655256DDEC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descr="A picture containing text, light&#10;&#10;Description automatically generated">
            <a:extLst>
              <a:ext uri="{FF2B5EF4-FFF2-40B4-BE49-F238E27FC236}">
                <a16:creationId xmlns:a16="http://schemas.microsoft.com/office/drawing/2014/main" id="{A22703E9-3D31-4407-BE7A-219210A04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167365"/>
            <a:ext cx="2655185" cy="5445906"/>
          </a:xfrm>
          <a:prstGeom prst="rect">
            <a:avLst/>
          </a:prstGeom>
        </p:spPr>
      </p:pic>
      <p:sp>
        <p:nvSpPr>
          <p:cNvPr id="9" name="Title 1">
            <a:extLst>
              <a:ext uri="{FF2B5EF4-FFF2-40B4-BE49-F238E27FC236}">
                <a16:creationId xmlns:a16="http://schemas.microsoft.com/office/drawing/2014/main" id="{519343B4-67F7-468E-B4ED-812C7AD565FD}"/>
              </a:ext>
            </a:extLst>
          </p:cNvPr>
          <p:cNvSpPr txBox="1">
            <a:spLocks/>
          </p:cNvSpPr>
          <p:nvPr/>
        </p:nvSpPr>
        <p:spPr>
          <a:xfrm>
            <a:off x="4973909" y="331905"/>
            <a:ext cx="5204166"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1" dirty="0"/>
              <a:t>Arctic Star Medal</a:t>
            </a:r>
          </a:p>
        </p:txBody>
      </p:sp>
    </p:spTree>
    <p:extLst>
      <p:ext uri="{BB962C8B-B14F-4D97-AF65-F5344CB8AC3E}">
        <p14:creationId xmlns:p14="http://schemas.microsoft.com/office/powerpoint/2010/main" val="3044719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1638300"/>
            <a:ext cx="9601200" cy="1015663"/>
          </a:xfrm>
          <a:prstGeom prst="rect">
            <a:avLst/>
          </a:prstGeom>
        </p:spPr>
        <p:txBody>
          <a:bodyPr wrap="square">
            <a:spAutoFit/>
          </a:bodyPr>
          <a:lstStyle/>
          <a:p>
            <a:endParaRPr lang="en-GB" dirty="0">
              <a:hlinkClick r:id="rId2"/>
            </a:endParaRPr>
          </a:p>
          <a:p>
            <a:r>
              <a:rPr lang="en-GB" sz="2400" dirty="0">
                <a:hlinkClick r:id="rId2"/>
              </a:rPr>
              <a:t>https://www.iwm.org.uk/history/hms-belfast-and-the-arctic-convoys</a:t>
            </a:r>
            <a:endParaRPr lang="en-GB" sz="2400" dirty="0"/>
          </a:p>
          <a:p>
            <a:endParaRPr lang="en-GB" dirty="0"/>
          </a:p>
        </p:txBody>
      </p:sp>
      <p:sp>
        <p:nvSpPr>
          <p:cNvPr id="6" name="TextBox 5"/>
          <p:cNvSpPr txBox="1"/>
          <p:nvPr/>
        </p:nvSpPr>
        <p:spPr>
          <a:xfrm>
            <a:off x="812800" y="1407467"/>
            <a:ext cx="2324100" cy="461665"/>
          </a:xfrm>
          <a:prstGeom prst="rect">
            <a:avLst/>
          </a:prstGeom>
          <a:noFill/>
        </p:spPr>
        <p:txBody>
          <a:bodyPr wrap="square" rtlCol="0">
            <a:spAutoFit/>
          </a:bodyPr>
          <a:lstStyle/>
          <a:p>
            <a:r>
              <a:rPr lang="en-GB" sz="2400" b="1" dirty="0"/>
              <a:t>HMS BELFAST </a:t>
            </a:r>
          </a:p>
        </p:txBody>
      </p:sp>
      <p:sp>
        <p:nvSpPr>
          <p:cNvPr id="7" name="TextBox 6"/>
          <p:cNvSpPr txBox="1"/>
          <p:nvPr/>
        </p:nvSpPr>
        <p:spPr>
          <a:xfrm>
            <a:off x="812800" y="2653963"/>
            <a:ext cx="2679700" cy="461665"/>
          </a:xfrm>
          <a:prstGeom prst="rect">
            <a:avLst/>
          </a:prstGeom>
          <a:noFill/>
        </p:spPr>
        <p:txBody>
          <a:bodyPr wrap="square" rtlCol="0">
            <a:spAutoFit/>
          </a:bodyPr>
          <a:lstStyle/>
          <a:p>
            <a:r>
              <a:rPr lang="en-GB" sz="2400" b="1" dirty="0"/>
              <a:t>ARCTIC CONVOYS </a:t>
            </a:r>
          </a:p>
        </p:txBody>
      </p:sp>
      <p:sp>
        <p:nvSpPr>
          <p:cNvPr id="8" name="Rectangle 7"/>
          <p:cNvSpPr/>
          <p:nvPr/>
        </p:nvSpPr>
        <p:spPr>
          <a:xfrm>
            <a:off x="812800" y="3105835"/>
            <a:ext cx="9334500" cy="738664"/>
          </a:xfrm>
          <a:prstGeom prst="rect">
            <a:avLst/>
          </a:prstGeom>
        </p:spPr>
        <p:txBody>
          <a:bodyPr wrap="square">
            <a:spAutoFit/>
          </a:bodyPr>
          <a:lstStyle/>
          <a:p>
            <a:r>
              <a:rPr lang="en-GB" sz="2400" dirty="0">
                <a:hlinkClick r:id="rId3"/>
              </a:rPr>
              <a:t>https://www.iwm.org.uk/history/a-5-minute-history-of-arctic-convoys</a:t>
            </a:r>
            <a:endParaRPr lang="en-GB" sz="2400" dirty="0"/>
          </a:p>
          <a:p>
            <a:endParaRPr lang="en-GB" dirty="0"/>
          </a:p>
        </p:txBody>
      </p:sp>
      <p:sp>
        <p:nvSpPr>
          <p:cNvPr id="9" name="Rectangle 8"/>
          <p:cNvSpPr/>
          <p:nvPr/>
        </p:nvSpPr>
        <p:spPr>
          <a:xfrm>
            <a:off x="812800" y="4177376"/>
            <a:ext cx="2792816" cy="738664"/>
          </a:xfrm>
          <a:prstGeom prst="rect">
            <a:avLst/>
          </a:prstGeom>
        </p:spPr>
        <p:txBody>
          <a:bodyPr wrap="none">
            <a:spAutoFit/>
          </a:bodyPr>
          <a:lstStyle/>
          <a:p>
            <a:r>
              <a:rPr lang="en-GB" sz="2400" dirty="0">
                <a:hlinkClick r:id="rId4"/>
              </a:rPr>
              <a:t>https://racmp.co.uk/</a:t>
            </a:r>
            <a:endParaRPr lang="en-GB" sz="2400" dirty="0"/>
          </a:p>
          <a:p>
            <a:endParaRPr lang="en-GB" dirty="0"/>
          </a:p>
        </p:txBody>
      </p:sp>
      <p:sp>
        <p:nvSpPr>
          <p:cNvPr id="10" name="TextBox 9"/>
          <p:cNvSpPr txBox="1"/>
          <p:nvPr/>
        </p:nvSpPr>
        <p:spPr>
          <a:xfrm>
            <a:off x="812800" y="3696870"/>
            <a:ext cx="6629400" cy="461665"/>
          </a:xfrm>
          <a:prstGeom prst="rect">
            <a:avLst/>
          </a:prstGeom>
          <a:noFill/>
        </p:spPr>
        <p:txBody>
          <a:bodyPr wrap="square" rtlCol="0">
            <a:spAutoFit/>
          </a:bodyPr>
          <a:lstStyle/>
          <a:p>
            <a:r>
              <a:rPr lang="en-GB" sz="2400" b="1" dirty="0"/>
              <a:t>RUSSIAN ARCTIC CONVOY MUSEUM </a:t>
            </a:r>
          </a:p>
        </p:txBody>
      </p:sp>
      <p:sp>
        <p:nvSpPr>
          <p:cNvPr id="11" name="Rectangle 10"/>
          <p:cNvSpPr/>
          <p:nvPr/>
        </p:nvSpPr>
        <p:spPr>
          <a:xfrm>
            <a:off x="812800" y="5293775"/>
            <a:ext cx="5904117" cy="738664"/>
          </a:xfrm>
          <a:prstGeom prst="rect">
            <a:avLst/>
          </a:prstGeom>
        </p:spPr>
        <p:txBody>
          <a:bodyPr wrap="none">
            <a:spAutoFit/>
          </a:bodyPr>
          <a:lstStyle/>
          <a:p>
            <a:r>
              <a:rPr lang="en-GB" sz="2400" dirty="0">
                <a:hlinkClick r:id="rId5"/>
              </a:rPr>
              <a:t>http://www.royalnavyresearcharchive.org.uk/</a:t>
            </a:r>
            <a:endParaRPr lang="en-GB" sz="2400" dirty="0"/>
          </a:p>
          <a:p>
            <a:endParaRPr lang="en-GB" dirty="0"/>
          </a:p>
        </p:txBody>
      </p:sp>
      <p:sp>
        <p:nvSpPr>
          <p:cNvPr id="12" name="TextBox 11"/>
          <p:cNvSpPr txBox="1"/>
          <p:nvPr/>
        </p:nvSpPr>
        <p:spPr>
          <a:xfrm>
            <a:off x="812800" y="4739777"/>
            <a:ext cx="6629400" cy="461665"/>
          </a:xfrm>
          <a:prstGeom prst="rect">
            <a:avLst/>
          </a:prstGeom>
          <a:noFill/>
        </p:spPr>
        <p:txBody>
          <a:bodyPr wrap="square" rtlCol="0">
            <a:spAutoFit/>
          </a:bodyPr>
          <a:lstStyle/>
          <a:p>
            <a:r>
              <a:rPr lang="en-GB" sz="2400" b="1" dirty="0"/>
              <a:t>ROYAL NAVY RESEARCH ARCHIVE </a:t>
            </a:r>
          </a:p>
        </p:txBody>
      </p:sp>
    </p:spTree>
    <p:extLst>
      <p:ext uri="{BB962C8B-B14F-4D97-AF65-F5344CB8AC3E}">
        <p14:creationId xmlns:p14="http://schemas.microsoft.com/office/powerpoint/2010/main" val="2159348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13" y="311949"/>
            <a:ext cx="5780287" cy="577516"/>
          </a:xfrm>
        </p:spPr>
        <p:txBody>
          <a:bodyPr>
            <a:normAutofit fontScale="90000"/>
          </a:bodyPr>
          <a:lstStyle/>
          <a:p>
            <a:r>
              <a:rPr lang="en-GB" b="1" dirty="0"/>
              <a:t>Other books by Tom Palmer</a:t>
            </a:r>
            <a:br>
              <a:rPr lang="en-GB" b="1" dirty="0"/>
            </a:br>
            <a:r>
              <a:rPr lang="en-GB" b="1" dirty="0"/>
              <a:t>https://tompalmer.co.uk/</a:t>
            </a:r>
            <a:br>
              <a:rPr lang="en-GB" b="1" dirty="0"/>
            </a:br>
            <a:endParaRPr lang="en-GB"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1413" y="1489353"/>
            <a:ext cx="4612048" cy="4508407"/>
          </a:xfrm>
        </p:spPr>
      </p:pic>
      <p:pic>
        <p:nvPicPr>
          <p:cNvPr id="6" name="Picture 5">
            <a:extLst>
              <a:ext uri="{FF2B5EF4-FFF2-40B4-BE49-F238E27FC236}">
                <a16:creationId xmlns:a16="http://schemas.microsoft.com/office/drawing/2014/main" id="{9892A12B-636D-469A-A5C8-98428C36B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24207">
            <a:off x="7734803" y="3758097"/>
            <a:ext cx="1851271" cy="2820927"/>
          </a:xfrm>
          <a:prstGeom prst="rect">
            <a:avLst/>
          </a:prstGeom>
        </p:spPr>
      </p:pic>
      <p:pic>
        <p:nvPicPr>
          <p:cNvPr id="7" name="Picture 6">
            <a:extLst>
              <a:ext uri="{FF2B5EF4-FFF2-40B4-BE49-F238E27FC236}">
                <a16:creationId xmlns:a16="http://schemas.microsoft.com/office/drawing/2014/main" id="{CA56741B-D5CC-410A-BB1F-7AC87B2D9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74112">
            <a:off x="8776272" y="560634"/>
            <a:ext cx="2128880" cy="3243214"/>
          </a:xfrm>
          <a:prstGeom prst="rect">
            <a:avLst/>
          </a:prstGeom>
        </p:spPr>
      </p:pic>
      <p:pic>
        <p:nvPicPr>
          <p:cNvPr id="4098" name="Picture 2" descr="Artic Star by Tom Palmer">
            <a:extLst>
              <a:ext uri="{FF2B5EF4-FFF2-40B4-BE49-F238E27FC236}">
                <a16:creationId xmlns:a16="http://schemas.microsoft.com/office/drawing/2014/main" id="{85B6D0E1-0190-4895-A71C-75A191D5C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21243">
            <a:off x="5284362" y="746100"/>
            <a:ext cx="2872283" cy="2872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19AA95-F17C-4264-A49D-B4E574C71E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976455">
            <a:off x="4978279" y="3742440"/>
            <a:ext cx="1881105" cy="2872284"/>
          </a:xfrm>
          <a:prstGeom prst="rect">
            <a:avLst/>
          </a:prstGeom>
        </p:spPr>
      </p:pic>
    </p:spTree>
    <p:extLst>
      <p:ext uri="{BB962C8B-B14F-4D97-AF65-F5344CB8AC3E}">
        <p14:creationId xmlns:p14="http://schemas.microsoft.com/office/powerpoint/2010/main" val="776726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53E5-42D6-48B5-8664-BC4B0359152A}"/>
              </a:ext>
            </a:extLst>
          </p:cNvPr>
          <p:cNvSpPr>
            <a:spLocks noGrp="1"/>
          </p:cNvSpPr>
          <p:nvPr>
            <p:ph type="title"/>
          </p:nvPr>
        </p:nvSpPr>
        <p:spPr>
          <a:xfrm>
            <a:off x="677334" y="275304"/>
            <a:ext cx="8596668" cy="740957"/>
          </a:xfrm>
        </p:spPr>
        <p:txBody>
          <a:bodyPr/>
          <a:lstStyle/>
          <a:p>
            <a:r>
              <a:rPr lang="en-GB" dirty="0"/>
              <a:t>Arctic Star- Final Task</a:t>
            </a:r>
          </a:p>
        </p:txBody>
      </p:sp>
      <p:sp>
        <p:nvSpPr>
          <p:cNvPr id="3" name="Content Placeholder 2">
            <a:extLst>
              <a:ext uri="{FF2B5EF4-FFF2-40B4-BE49-F238E27FC236}">
                <a16:creationId xmlns:a16="http://schemas.microsoft.com/office/drawing/2014/main" id="{9D22D33B-8A32-40BF-9A97-AC49AF068ECF}"/>
              </a:ext>
            </a:extLst>
          </p:cNvPr>
          <p:cNvSpPr>
            <a:spLocks noGrp="1"/>
          </p:cNvSpPr>
          <p:nvPr>
            <p:ph idx="1"/>
          </p:nvPr>
        </p:nvSpPr>
        <p:spPr>
          <a:xfrm>
            <a:off x="338666" y="1185370"/>
            <a:ext cx="11514667" cy="4501320"/>
          </a:xfrm>
        </p:spPr>
        <p:txBody>
          <a:bodyPr/>
          <a:lstStyle/>
          <a:p>
            <a:r>
              <a:rPr lang="en-GB" sz="2400" dirty="0">
                <a:latin typeface="Calibri" panose="020F0502020204030204" pitchFamily="34" charset="0"/>
                <a:cs typeface="Calibri" panose="020F0502020204030204" pitchFamily="34" charset="0"/>
              </a:rPr>
              <a:t>Write a critical response to the text answering the following question: </a:t>
            </a:r>
          </a:p>
          <a:p>
            <a:pPr marL="0" indent="0">
              <a:buNone/>
            </a:pPr>
            <a:r>
              <a:rPr lang="en-GB" sz="2400" dirty="0">
                <a:latin typeface="Calibri" panose="020F0502020204030204" pitchFamily="34" charset="0"/>
                <a:cs typeface="Calibri" panose="020F0502020204030204" pitchFamily="34" charset="0"/>
              </a:rPr>
              <a:t>	With reference to ‘Arctic Star’ explain how the author creates a realistic account of war for the 	reader. You must refer to language techniques and use quotes from the text for this one! </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Write a creative story linked to war using this title: </a:t>
            </a:r>
          </a:p>
          <a:p>
            <a:pPr marL="0" indent="0">
              <a:buNone/>
            </a:pPr>
            <a:r>
              <a:rPr lang="en-GB" sz="2400" dirty="0">
                <a:latin typeface="Calibri" panose="020F0502020204030204" pitchFamily="34" charset="0"/>
                <a:cs typeface="Calibri" panose="020F0502020204030204" pitchFamily="34" charset="0"/>
              </a:rPr>
              <a:t>    “The wind. The waves. The danger.”</a:t>
            </a:r>
          </a:p>
          <a:p>
            <a:pPr marL="0" indent="0">
              <a:buNone/>
            </a:pP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Create a storyboard account of ‘Arctic Star’</a:t>
            </a:r>
          </a:p>
          <a:p>
            <a:endParaRPr lang="en-GB" dirty="0"/>
          </a:p>
        </p:txBody>
      </p:sp>
      <p:sp>
        <p:nvSpPr>
          <p:cNvPr id="4" name="Oval 3">
            <a:extLst>
              <a:ext uri="{FF2B5EF4-FFF2-40B4-BE49-F238E27FC236}">
                <a16:creationId xmlns:a16="http://schemas.microsoft.com/office/drawing/2014/main" id="{1394026B-2F7F-462A-844B-C0125E700EFD}"/>
              </a:ext>
            </a:extLst>
          </p:cNvPr>
          <p:cNvSpPr/>
          <p:nvPr/>
        </p:nvSpPr>
        <p:spPr>
          <a:xfrm>
            <a:off x="10085164" y="1117363"/>
            <a:ext cx="663677" cy="57518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7A23C7B-105E-48E9-BB70-3AFADC2C2037}"/>
              </a:ext>
            </a:extLst>
          </p:cNvPr>
          <p:cNvSpPr/>
          <p:nvPr/>
        </p:nvSpPr>
        <p:spPr>
          <a:xfrm>
            <a:off x="10085164" y="3148436"/>
            <a:ext cx="663677" cy="5751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8FFC3B4-75AB-4618-B2AB-99B6AA33EAEB}"/>
              </a:ext>
            </a:extLst>
          </p:cNvPr>
          <p:cNvSpPr/>
          <p:nvPr/>
        </p:nvSpPr>
        <p:spPr>
          <a:xfrm>
            <a:off x="10085164" y="4755901"/>
            <a:ext cx="663677" cy="57518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417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610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dirty="0"/>
              <a:t>Predictions Continued</a:t>
            </a:r>
            <a:r>
              <a:rPr lang="en-GB"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27100"/>
            <a:ext cx="11010900" cy="5765800"/>
          </a:xfrm>
          <a:prstGeom prst="rect">
            <a:avLst/>
          </a:prstGeom>
        </p:spPr>
      </p:pic>
    </p:spTree>
    <p:extLst>
      <p:ext uri="{BB962C8B-B14F-4D97-AF65-F5344CB8AC3E}">
        <p14:creationId xmlns:p14="http://schemas.microsoft.com/office/powerpoint/2010/main" val="118558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34" y="1462089"/>
            <a:ext cx="8596668" cy="3880773"/>
          </a:xfrm>
        </p:spPr>
        <p:txBody>
          <a:bodyPr>
            <a:noAutofit/>
          </a:bodyPr>
          <a:lstStyle/>
          <a:p>
            <a:pPr marL="0" indent="0" algn="ctr">
              <a:buNone/>
            </a:pPr>
            <a:r>
              <a:rPr lang="en-GB" sz="5400" dirty="0">
                <a:latin typeface="Calibri" panose="020F0502020204030204" pitchFamily="34" charset="0"/>
              </a:rPr>
              <a:t>Read Chapters</a:t>
            </a:r>
          </a:p>
          <a:p>
            <a:pPr marL="0" indent="0" algn="ctr">
              <a:buNone/>
            </a:pPr>
            <a:r>
              <a:rPr lang="en-GB" sz="5400" dirty="0">
                <a:latin typeface="Calibri" panose="020F0502020204030204" pitchFamily="34" charset="0"/>
              </a:rPr>
              <a:t> One &amp; Two</a:t>
            </a:r>
          </a:p>
          <a:p>
            <a:pPr marL="0" indent="0" algn="ctr">
              <a:buNone/>
            </a:pPr>
            <a:r>
              <a:rPr lang="en-GB" sz="5400" dirty="0">
                <a:latin typeface="Calibri" panose="020F0502020204030204" pitchFamily="34" charset="0"/>
              </a:rPr>
              <a:t>Then attempt RUAE questions</a:t>
            </a:r>
          </a:p>
        </p:txBody>
      </p:sp>
    </p:spTree>
    <p:extLst>
      <p:ext uri="{BB962C8B-B14F-4D97-AF65-F5344CB8AC3E}">
        <p14:creationId xmlns:p14="http://schemas.microsoft.com/office/powerpoint/2010/main" val="27126076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1462</TotalTime>
  <Words>4944</Words>
  <Application>Microsoft Office PowerPoint</Application>
  <PresentationFormat>Widescreen</PresentationFormat>
  <Paragraphs>446</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Trebuchet MS</vt:lpstr>
      <vt:lpstr>Wingdings 3</vt:lpstr>
      <vt:lpstr>Facet</vt:lpstr>
      <vt:lpstr>Arctic Star</vt:lpstr>
      <vt:lpstr>Author – Tom Palmer</vt:lpstr>
      <vt:lpstr>Pre-Reading Activities</vt:lpstr>
      <vt:lpstr>Think!</vt:lpstr>
      <vt:lpstr>Before we read</vt:lpstr>
      <vt:lpstr>Predictions </vt:lpstr>
      <vt:lpstr>PowerPoint Presentation</vt:lpstr>
      <vt:lpstr>PowerPoint Presentation</vt:lpstr>
      <vt:lpstr>PowerPoint Presentation</vt:lpstr>
      <vt:lpstr>Chapter one</vt:lpstr>
      <vt:lpstr>Chapter Two</vt:lpstr>
      <vt:lpstr>Chapter Two </vt:lpstr>
      <vt:lpstr>Chapters One &amp; Two</vt:lpstr>
      <vt:lpstr>Chapters One &amp; Two Answers</vt:lpstr>
      <vt:lpstr>HMS Belfast </vt:lpstr>
      <vt:lpstr>Writing in different formats</vt:lpstr>
      <vt:lpstr>HMS Belfast</vt:lpstr>
      <vt:lpstr>Picture One</vt:lpstr>
      <vt:lpstr>Picture Two</vt:lpstr>
      <vt:lpstr>Picture Three </vt:lpstr>
      <vt:lpstr>Diary Entry</vt:lpstr>
      <vt:lpstr>Diary Entry</vt:lpstr>
      <vt:lpstr>Definitions</vt:lpstr>
      <vt:lpstr>Chapter Three</vt:lpstr>
      <vt:lpstr>What do you notice about the format of the letter?</vt:lpstr>
      <vt:lpstr>Prompt for Frank’s letter</vt:lpstr>
      <vt:lpstr>PowerPoint Presentation</vt:lpstr>
      <vt:lpstr>Sides of a ship</vt:lpstr>
      <vt:lpstr>North star</vt:lpstr>
      <vt:lpstr>The October Revolution</vt:lpstr>
      <vt:lpstr>Chapter Four</vt:lpstr>
      <vt:lpstr>Chapter Four Answers</vt:lpstr>
      <vt:lpstr>PowerPoint Presentation</vt:lpstr>
      <vt:lpstr>Chapter Five – Before Reading</vt:lpstr>
      <vt:lpstr>A Stuka</vt:lpstr>
      <vt:lpstr>Uckers</vt:lpstr>
      <vt:lpstr>PowerPoint Presentation</vt:lpstr>
      <vt:lpstr>Chapters Six and Seven Vocabulary</vt:lpstr>
      <vt:lpstr>PowerPoint Presentation</vt:lpstr>
      <vt:lpstr>PowerPoint Presentation</vt:lpstr>
      <vt:lpstr>Chapters seven and eight</vt:lpstr>
      <vt:lpstr>Chapters seven and eight answers</vt:lpstr>
      <vt:lpstr>PowerPoint Presentation</vt:lpstr>
      <vt:lpstr>Illustrations </vt:lpstr>
      <vt:lpstr>Illustrations</vt:lpstr>
      <vt:lpstr>PowerPoint Presentation</vt:lpstr>
      <vt:lpstr>Chapter Nine </vt:lpstr>
      <vt:lpstr>PowerPoint Presentation</vt:lpstr>
      <vt:lpstr>PowerPoint Presentation</vt:lpstr>
      <vt:lpstr>PowerPoint Presentation</vt:lpstr>
      <vt:lpstr>Chapter Nine </vt:lpstr>
      <vt:lpstr>Chapter Nine -Techniques</vt:lpstr>
      <vt:lpstr>PowerPoint Presentation</vt:lpstr>
      <vt:lpstr>Chapter Ten</vt:lpstr>
      <vt:lpstr>Chapter Ten - Answers </vt:lpstr>
      <vt:lpstr>Chapter Eleven – Vocabulary Challenge</vt:lpstr>
      <vt:lpstr>PowerPoint Presentation</vt:lpstr>
      <vt:lpstr>Chapter Twelve</vt:lpstr>
      <vt:lpstr>Chapter Twelve</vt:lpstr>
      <vt:lpstr>Chapter Twelve Answers</vt:lpstr>
      <vt:lpstr>Chapter Thirteen</vt:lpstr>
      <vt:lpstr>Events of Chapter Thirteen</vt:lpstr>
      <vt:lpstr>Chapter Fourteen</vt:lpstr>
      <vt:lpstr>Chapter’s Fifteen and Sixteen</vt:lpstr>
      <vt:lpstr>PowerPoint Presentation</vt:lpstr>
      <vt:lpstr>Chapters Seventeen &amp; Eighteen Vocabulary </vt:lpstr>
      <vt:lpstr>PowerPoint Presentation</vt:lpstr>
      <vt:lpstr>Chapters Nineteen  &amp; Twenty RUAE</vt:lpstr>
      <vt:lpstr>Chapters Nineteen  &amp; Twenty Answers</vt:lpstr>
      <vt:lpstr>The Final Attack  Chapters Twenty One &amp; Twenty Two</vt:lpstr>
      <vt:lpstr>Final Thoughts – from author,  “Tom Palmer” </vt:lpstr>
      <vt:lpstr>HMS Belfast</vt:lpstr>
      <vt:lpstr>PowerPoint Presentation</vt:lpstr>
      <vt:lpstr>Other books by Tom Palmer https://tompalmer.co.uk/ </vt:lpstr>
      <vt:lpstr>Arctic Star- Final Task</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Arctic Star</dc:title>
  <dc:creator>Jacqueline McIntyre</dc:creator>
  <cp:lastModifiedBy>Rebecca Palmer</cp:lastModifiedBy>
  <cp:revision>79</cp:revision>
  <cp:lastPrinted>2021-08-19T09:15:14Z</cp:lastPrinted>
  <dcterms:created xsi:type="dcterms:W3CDTF">2021-06-24T12:00:15Z</dcterms:created>
  <dcterms:modified xsi:type="dcterms:W3CDTF">2021-10-19T09:16:05Z</dcterms:modified>
</cp:coreProperties>
</file>