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9" r:id="rId3"/>
    <p:sldId id="260" r:id="rId4"/>
    <p:sldId id="268" r:id="rId5"/>
    <p:sldId id="257" r:id="rId6"/>
    <p:sldId id="277" r:id="rId7"/>
    <p:sldId id="271" r:id="rId8"/>
    <p:sldId id="269" r:id="rId9"/>
    <p:sldId id="278" r:id="rId10"/>
    <p:sldId id="272" r:id="rId11"/>
    <p:sldId id="273" r:id="rId12"/>
    <p:sldId id="279" r:id="rId13"/>
    <p:sldId id="274" r:id="rId14"/>
    <p:sldId id="261" r:id="rId15"/>
    <p:sldId id="275" r:id="rId16"/>
    <p:sldId id="266" r:id="rId17"/>
    <p:sldId id="267" r:id="rId1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almer" initials="RP" lastIdx="0" clrIdx="0">
    <p:extLst>
      <p:ext uri="{19B8F6BF-5375-455C-9EA6-DF929625EA0E}">
        <p15:presenceInfo xmlns:p15="http://schemas.microsoft.com/office/powerpoint/2012/main" userId="21822a65ffc545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9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210D-57AA-467B-9522-A8108526C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708631-748F-4119-B916-6913D2172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036F2F-5EC0-496D-948F-5E4279B53BD5}"/>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5" name="Footer Placeholder 4">
            <a:extLst>
              <a:ext uri="{FF2B5EF4-FFF2-40B4-BE49-F238E27FC236}">
                <a16:creationId xmlns:a16="http://schemas.microsoft.com/office/drawing/2014/main" id="{768753C7-6F5E-48F9-9927-0CF98CC98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1956A-494E-453D-8E68-AF2CAF8156E9}"/>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26627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2013-45CC-4ED4-AF3C-FE2305D960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16D6D-8759-4248-85AF-785C44AFD6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46233-78D2-44B1-846A-FE4031DDD90E}"/>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5" name="Footer Placeholder 4">
            <a:extLst>
              <a:ext uri="{FF2B5EF4-FFF2-40B4-BE49-F238E27FC236}">
                <a16:creationId xmlns:a16="http://schemas.microsoft.com/office/drawing/2014/main" id="{713BF7CF-C94A-4DCD-92F5-68E15F44F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1A60C-5307-461F-BB3A-492EFA88529B}"/>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258369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EB691-2EDF-46D9-96BD-87DBCBD425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FF02F-1245-44F3-9669-526B9AE4B5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5B56D3-9DEE-4C08-B395-944BDB9ED9E8}"/>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5" name="Footer Placeholder 4">
            <a:extLst>
              <a:ext uri="{FF2B5EF4-FFF2-40B4-BE49-F238E27FC236}">
                <a16:creationId xmlns:a16="http://schemas.microsoft.com/office/drawing/2014/main" id="{41531699-59E5-4EBB-AC3E-2DA3FC699F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6F9EE-F7B2-40B5-80CB-AB04AFDAE0B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42464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439C-4D3B-48E9-901A-0F853E0112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8FC8A1-B8F4-45C5-8DEA-FBC2193BF5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9FF77-51DC-4C76-B64B-EA29E439EB4D}"/>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5" name="Footer Placeholder 4">
            <a:extLst>
              <a:ext uri="{FF2B5EF4-FFF2-40B4-BE49-F238E27FC236}">
                <a16:creationId xmlns:a16="http://schemas.microsoft.com/office/drawing/2014/main" id="{C8272759-0E5C-477F-8E5D-7C3E285491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6B8012-092F-4BA9-80D9-F1250C33B84C}"/>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129529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25E5-638E-45D6-B927-5E060BB55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AEAA24-1FB2-4138-BBBB-3F6316FA96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D15F37-4EBD-495A-8C90-1C871232346F}"/>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5" name="Footer Placeholder 4">
            <a:extLst>
              <a:ext uri="{FF2B5EF4-FFF2-40B4-BE49-F238E27FC236}">
                <a16:creationId xmlns:a16="http://schemas.microsoft.com/office/drawing/2014/main" id="{2EC71580-60B6-455B-BF41-5978852B2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621461-FB8B-42E0-941D-6FDEEAEBF9E1}"/>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6368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08CC-B070-4304-AA98-53DA6C390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C0D9EA-FFB0-4B96-A719-77CB06083D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8B215D-83EF-4C3C-9311-BC23ACB530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01259D-392E-4EA0-9471-25714BCCF845}"/>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6" name="Footer Placeholder 5">
            <a:extLst>
              <a:ext uri="{FF2B5EF4-FFF2-40B4-BE49-F238E27FC236}">
                <a16:creationId xmlns:a16="http://schemas.microsoft.com/office/drawing/2014/main" id="{03E72B5D-1DC8-4E56-9702-CD2FE68804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17F94B-04B7-4E8D-A844-BC512A18AC6C}"/>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12272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A878-59EC-46AB-A725-E7472ED5FE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85D3A6-9931-43A6-A908-18594FD16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2462FA-4B26-440E-94EF-C26380BED2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46F893-230C-46E2-BEE6-B1CE10B4B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E721B-8EBB-42C2-9A97-C5AABA06A6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36FA41-825D-4397-A87F-3C63BCDB1C7F}"/>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8" name="Footer Placeholder 7">
            <a:extLst>
              <a:ext uri="{FF2B5EF4-FFF2-40B4-BE49-F238E27FC236}">
                <a16:creationId xmlns:a16="http://schemas.microsoft.com/office/drawing/2014/main" id="{9F515880-1713-46DC-B554-DB26E5CE65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D9A554-5566-43B4-9103-D58F01B26095}"/>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4707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8A3A-B48A-440A-B93A-4C650BE1FA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91FBA6-60E2-4F46-BF62-942FA10B9711}"/>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4" name="Footer Placeholder 3">
            <a:extLst>
              <a:ext uri="{FF2B5EF4-FFF2-40B4-BE49-F238E27FC236}">
                <a16:creationId xmlns:a16="http://schemas.microsoft.com/office/drawing/2014/main" id="{665F7DE9-C38E-4CE1-8266-D9CC493924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9A9DB7-37C3-4A92-876D-005FC868CB51}"/>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393019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4F2C6-5A29-46E1-BA7B-01033CDEE9D0}"/>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3" name="Footer Placeholder 2">
            <a:extLst>
              <a:ext uri="{FF2B5EF4-FFF2-40B4-BE49-F238E27FC236}">
                <a16:creationId xmlns:a16="http://schemas.microsoft.com/office/drawing/2014/main" id="{406DB090-9F61-451D-8389-0D05344DA8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876654-0492-44EC-87F7-E51545F0E3A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238422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37F8-42B0-4139-952A-2C3634467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5E0E4E-48E2-4710-BEAA-6E7AA02F2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9F8C58-267B-40D5-A43C-600929140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BAC091-59B4-4B98-814B-7BAE8BDC199C}"/>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6" name="Footer Placeholder 5">
            <a:extLst>
              <a:ext uri="{FF2B5EF4-FFF2-40B4-BE49-F238E27FC236}">
                <a16:creationId xmlns:a16="http://schemas.microsoft.com/office/drawing/2014/main" id="{55823772-B82E-4CD7-A7A3-BAA8F7648C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799218-4D51-4049-8602-CECC2A53A6F6}"/>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144921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FC10-62B6-48FF-AAB1-0C4818C5B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B1B0CE-5101-4F0A-9A88-149D14F97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9F6BA6-F001-4757-A68D-2F3D043A7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DF3852-A81F-4D18-8C14-FDB8F53B3DB5}"/>
              </a:ext>
            </a:extLst>
          </p:cNvPr>
          <p:cNvSpPr>
            <a:spLocks noGrp="1"/>
          </p:cNvSpPr>
          <p:nvPr>
            <p:ph type="dt" sz="half" idx="10"/>
          </p:nvPr>
        </p:nvSpPr>
        <p:spPr/>
        <p:txBody>
          <a:bodyPr/>
          <a:lstStyle/>
          <a:p>
            <a:fld id="{5F90156D-6D98-47C8-BADC-996675EA4512}" type="datetimeFigureOut">
              <a:rPr lang="en-GB" smtClean="0"/>
              <a:t>10/02/2020</a:t>
            </a:fld>
            <a:endParaRPr lang="en-GB"/>
          </a:p>
        </p:txBody>
      </p:sp>
      <p:sp>
        <p:nvSpPr>
          <p:cNvPr id="6" name="Footer Placeholder 5">
            <a:extLst>
              <a:ext uri="{FF2B5EF4-FFF2-40B4-BE49-F238E27FC236}">
                <a16:creationId xmlns:a16="http://schemas.microsoft.com/office/drawing/2014/main" id="{2ECC846B-AAEA-4E41-9431-756D97F3D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19FB6-8160-4183-95B2-21875BA49F27}"/>
              </a:ext>
            </a:extLst>
          </p:cNvPr>
          <p:cNvSpPr>
            <a:spLocks noGrp="1"/>
          </p:cNvSpPr>
          <p:nvPr>
            <p:ph type="sldNum" sz="quarter" idx="12"/>
          </p:nvPr>
        </p:nvSpPr>
        <p:spPr/>
        <p:txBody>
          <a:bodyPr/>
          <a:lstStyle/>
          <a:p>
            <a:fld id="{FDA1B4B1-4054-4145-A4A8-ECF33EAA5B30}" type="slidenum">
              <a:rPr lang="en-GB" smtClean="0"/>
              <a:t>‹#›</a:t>
            </a:fld>
            <a:endParaRPr lang="en-GB"/>
          </a:p>
        </p:txBody>
      </p:sp>
    </p:spTree>
    <p:extLst>
      <p:ext uri="{BB962C8B-B14F-4D97-AF65-F5344CB8AC3E}">
        <p14:creationId xmlns:p14="http://schemas.microsoft.com/office/powerpoint/2010/main" val="53168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11399-291F-4132-8BF4-433681369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BD964D-AB83-4333-A33E-7F9C51FC4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6A35D7-1596-4622-89A9-D82C34F62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0156D-6D98-47C8-BADC-996675EA4512}" type="datetimeFigureOut">
              <a:rPr lang="en-GB" smtClean="0"/>
              <a:t>10/02/2020</a:t>
            </a:fld>
            <a:endParaRPr lang="en-GB"/>
          </a:p>
        </p:txBody>
      </p:sp>
      <p:sp>
        <p:nvSpPr>
          <p:cNvPr id="5" name="Footer Placeholder 4">
            <a:extLst>
              <a:ext uri="{FF2B5EF4-FFF2-40B4-BE49-F238E27FC236}">
                <a16:creationId xmlns:a16="http://schemas.microsoft.com/office/drawing/2014/main" id="{0EA30C85-D32D-41EA-B4F1-3727D93BA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588327-40AE-44C0-8C4D-A222150D2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1B4B1-4054-4145-A4A8-ECF33EAA5B30}" type="slidenum">
              <a:rPr lang="en-GB" smtClean="0"/>
              <a:t>‹#›</a:t>
            </a:fld>
            <a:endParaRPr lang="en-GB"/>
          </a:p>
        </p:txBody>
      </p:sp>
    </p:spTree>
    <p:extLst>
      <p:ext uri="{BB962C8B-B14F-4D97-AF65-F5344CB8AC3E}">
        <p14:creationId xmlns:p14="http://schemas.microsoft.com/office/powerpoint/2010/main" val="253403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ooksfortopics.com/blog/review-scouted-roy-of-the-rover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www.nhs.uk/conditions/social-care-and-support-guide/support-and-benefits-for-carers/being-a-young-carer-your-rights/" TargetMode="External"/><Relationship Id="rId7" Type="http://schemas.openxmlformats.org/officeDocument/2006/relationships/hyperlink" Target="https://www.childrenssociety.org.uk/what-we-do/helping-children/young-carers" TargetMode="External"/><Relationship Id="rId2" Type="http://schemas.openxmlformats.org/officeDocument/2006/relationships/hyperlink" Target="http://www.barnardos.org.uk/what-we-do/helping-families/young-carers" TargetMode="External"/><Relationship Id="rId1" Type="http://schemas.openxmlformats.org/officeDocument/2006/relationships/slideLayout" Target="../slideLayouts/slideLayout2.xml"/><Relationship Id="rId6" Type="http://schemas.openxmlformats.org/officeDocument/2006/relationships/hyperlink" Target="http://www.carersuk.org/help-and-advice/practical-support/getting-care-and-support/young-carers-and-carers-of-children-under-18" TargetMode="External"/><Relationship Id="rId5" Type="http://schemas.openxmlformats.org/officeDocument/2006/relationships/hyperlink" Target="http://www.youngminds.org.uk/find-help/looking-after-yourself/young-carers/" TargetMode="External"/><Relationship Id="rId4" Type="http://schemas.openxmlformats.org/officeDocument/2006/relationships/hyperlink" Target="https://carers.org/about-us/about-young-car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witter.com/hashtag/welldone?src=hash" TargetMode="Externa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tompalmer.co.uk/roy-of-the-rover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9359-AC73-4CB9-9347-1AC3EB28BC8A}"/>
              </a:ext>
            </a:extLst>
          </p:cNvPr>
          <p:cNvSpPr>
            <a:spLocks noGrp="1"/>
          </p:cNvSpPr>
          <p:nvPr>
            <p:ph type="ctrTitle"/>
          </p:nvPr>
        </p:nvSpPr>
        <p:spPr>
          <a:xfrm>
            <a:off x="1168043" y="2226420"/>
            <a:ext cx="5626493" cy="1789175"/>
          </a:xfrm>
        </p:spPr>
        <p:txBody>
          <a:bodyPr>
            <a:normAutofit/>
          </a:bodyPr>
          <a:lstStyle/>
          <a:p>
            <a:r>
              <a:rPr lang="en-GB" b="1" i="1" dirty="0"/>
              <a:t>Roy of the Rovers</a:t>
            </a:r>
            <a:br>
              <a:rPr lang="en-GB" b="1" i="1" dirty="0"/>
            </a:br>
            <a:r>
              <a:rPr lang="en-GB" b="1" dirty="0"/>
              <a:t>by Tom Palmer</a:t>
            </a:r>
          </a:p>
        </p:txBody>
      </p:sp>
      <p:pic>
        <p:nvPicPr>
          <p:cNvPr id="7" name="Picture 6">
            <a:extLst>
              <a:ext uri="{FF2B5EF4-FFF2-40B4-BE49-F238E27FC236}">
                <a16:creationId xmlns:a16="http://schemas.microsoft.com/office/drawing/2014/main" id="{C9E5DDE9-8859-4CD2-8ECF-7E9273A270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8340" y="1417579"/>
            <a:ext cx="2627407" cy="4022841"/>
          </a:xfrm>
          <a:prstGeom prst="rect">
            <a:avLst/>
          </a:prstGeom>
        </p:spPr>
      </p:pic>
      <p:sp>
        <p:nvSpPr>
          <p:cNvPr id="3" name="Rectangle 2">
            <a:extLst>
              <a:ext uri="{FF2B5EF4-FFF2-40B4-BE49-F238E27FC236}">
                <a16:creationId xmlns:a16="http://schemas.microsoft.com/office/drawing/2014/main" id="{32A7F9B4-CC12-4400-84F9-AB2BD135786C}"/>
              </a:ext>
            </a:extLst>
          </p:cNvPr>
          <p:cNvSpPr/>
          <p:nvPr/>
        </p:nvSpPr>
        <p:spPr>
          <a:xfrm>
            <a:off x="1168043" y="4894448"/>
            <a:ext cx="7466999" cy="1323439"/>
          </a:xfrm>
          <a:prstGeom prst="rect">
            <a:avLst/>
          </a:prstGeom>
        </p:spPr>
        <p:txBody>
          <a:bodyPr wrap="square">
            <a:spAutoFit/>
          </a:bodyPr>
          <a:lstStyle/>
          <a:p>
            <a:r>
              <a:rPr lang="en-GB" sz="1600" i="1" dirty="0">
                <a:solidFill>
                  <a:schemeClr val="tx1">
                    <a:lumMod val="50000"/>
                    <a:lumOff val="50000"/>
                  </a:schemeClr>
                </a:solidFill>
                <a:latin typeface="inherit"/>
              </a:rPr>
              <a:t>“This is much more than a book about the beautiful game it also has everything that today’s children need as they grow up. It is jam-packed with </a:t>
            </a:r>
            <a:r>
              <a:rPr lang="en-GB" sz="1600" b="1" i="1" dirty="0">
                <a:solidFill>
                  <a:schemeClr val="tx1">
                    <a:lumMod val="50000"/>
                    <a:lumOff val="50000"/>
                  </a:schemeClr>
                </a:solidFill>
                <a:latin typeface="inherit"/>
              </a:rPr>
              <a:t>positive role models, girls involvement in Women’s Football, respect, mental well-being, good work ethic, education and aspiration. </a:t>
            </a:r>
            <a:r>
              <a:rPr lang="en-GB" sz="1600" i="1" dirty="0">
                <a:solidFill>
                  <a:schemeClr val="tx1">
                    <a:lumMod val="50000"/>
                    <a:lumOff val="50000"/>
                  </a:schemeClr>
                </a:solidFill>
                <a:latin typeface="inherit"/>
              </a:rPr>
              <a:t>Tom Palmer expertly weaves all of this together with friendship, family and a great little plot.”  </a:t>
            </a:r>
            <a:r>
              <a:rPr lang="en-GB" sz="1600" b="1" i="1" u="sng" dirty="0">
                <a:solidFill>
                  <a:schemeClr val="tx1">
                    <a:lumMod val="50000"/>
                    <a:lumOff val="50000"/>
                  </a:schemeClr>
                </a:solidFill>
                <a:hlinkClick r:id="rId3">
                  <a:extLst>
                    <a:ext uri="{A12FA001-AC4F-418D-AE19-62706E023703}">
                      <ahyp:hlinkClr xmlns:ahyp="http://schemas.microsoft.com/office/drawing/2018/hyperlinkcolor" val="tx"/>
                    </a:ext>
                  </a:extLst>
                </a:hlinkClick>
              </a:rPr>
              <a:t>Books for Topics</a:t>
            </a:r>
            <a:r>
              <a:rPr lang="en-GB" sz="1600" b="1" dirty="0">
                <a:solidFill>
                  <a:schemeClr val="tx1">
                    <a:lumMod val="50000"/>
                    <a:lumOff val="50000"/>
                  </a:schemeClr>
                </a:solidFill>
              </a:rPr>
              <a:t> </a:t>
            </a:r>
            <a:endParaRPr lang="en-GB" sz="1600" dirty="0">
              <a:solidFill>
                <a:schemeClr val="tx1">
                  <a:lumMod val="50000"/>
                  <a:lumOff val="50000"/>
                </a:schemeClr>
              </a:solidFill>
            </a:endParaRPr>
          </a:p>
        </p:txBody>
      </p:sp>
      <p:sp>
        <p:nvSpPr>
          <p:cNvPr id="5" name="TextBox 4">
            <a:extLst>
              <a:ext uri="{FF2B5EF4-FFF2-40B4-BE49-F238E27FC236}">
                <a16:creationId xmlns:a16="http://schemas.microsoft.com/office/drawing/2014/main" id="{2F027711-ED6C-4672-AFF5-2F1138113F9D}"/>
              </a:ext>
            </a:extLst>
          </p:cNvPr>
          <p:cNvSpPr txBox="1"/>
          <p:nvPr/>
        </p:nvSpPr>
        <p:spPr>
          <a:xfrm>
            <a:off x="1360302" y="264751"/>
            <a:ext cx="7861336" cy="1446550"/>
          </a:xfrm>
          <a:prstGeom prst="rect">
            <a:avLst/>
          </a:prstGeom>
          <a:noFill/>
        </p:spPr>
        <p:txBody>
          <a:bodyPr wrap="square" rtlCol="0">
            <a:spAutoFit/>
          </a:bodyPr>
          <a:lstStyle/>
          <a:p>
            <a:r>
              <a:rPr lang="en-GB" sz="4400" b="1" dirty="0"/>
              <a:t>Being a young carer – </a:t>
            </a:r>
          </a:p>
          <a:p>
            <a:r>
              <a:rPr lang="en-GB" sz="4400" b="1" dirty="0"/>
              <a:t>a theme explored in </a:t>
            </a:r>
          </a:p>
        </p:txBody>
      </p:sp>
    </p:spTree>
    <p:extLst>
      <p:ext uri="{BB962C8B-B14F-4D97-AF65-F5344CB8AC3E}">
        <p14:creationId xmlns:p14="http://schemas.microsoft.com/office/powerpoint/2010/main" val="412688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FAD5-61F6-4BA9-AC27-8244DEB0A0AD}"/>
              </a:ext>
            </a:extLst>
          </p:cNvPr>
          <p:cNvSpPr>
            <a:spLocks noGrp="1"/>
          </p:cNvSpPr>
          <p:nvPr>
            <p:ph type="title"/>
          </p:nvPr>
        </p:nvSpPr>
        <p:spPr>
          <a:xfrm>
            <a:off x="527645" y="697676"/>
            <a:ext cx="10515600" cy="1325563"/>
          </a:xfrm>
        </p:spPr>
        <p:txBody>
          <a:bodyPr>
            <a:normAutofit/>
          </a:bodyPr>
          <a:lstStyle/>
          <a:p>
            <a:r>
              <a:rPr lang="en-GB" b="1" dirty="0"/>
              <a:t>Suggested answer:</a:t>
            </a:r>
            <a:endParaRPr lang="en-GB" b="1" i="1" dirty="0"/>
          </a:p>
        </p:txBody>
      </p:sp>
      <p:sp>
        <p:nvSpPr>
          <p:cNvPr id="6" name="Content Placeholder 5">
            <a:extLst>
              <a:ext uri="{FF2B5EF4-FFF2-40B4-BE49-F238E27FC236}">
                <a16:creationId xmlns:a16="http://schemas.microsoft.com/office/drawing/2014/main" id="{B468D289-492C-4640-9035-AAA47556274D}"/>
              </a:ext>
            </a:extLst>
          </p:cNvPr>
          <p:cNvSpPr>
            <a:spLocks noGrp="1"/>
          </p:cNvSpPr>
          <p:nvPr>
            <p:ph sz="half" idx="2"/>
          </p:nvPr>
        </p:nvSpPr>
        <p:spPr>
          <a:xfrm>
            <a:off x="4416681" y="2165230"/>
            <a:ext cx="7294349" cy="4232240"/>
          </a:xfrm>
        </p:spPr>
        <p:txBody>
          <a:bodyPr>
            <a:normAutofit/>
          </a:bodyPr>
          <a:lstStyle/>
          <a:p>
            <a:pPr marL="0" indent="0">
              <a:buNone/>
            </a:pPr>
            <a:r>
              <a:rPr lang="en-GB" dirty="0"/>
              <a:t>Roy helps by:</a:t>
            </a:r>
          </a:p>
          <a:p>
            <a:r>
              <a:rPr lang="en-GB" dirty="0"/>
              <a:t>Anticipating his dad’s needs </a:t>
            </a:r>
          </a:p>
          <a:p>
            <a:r>
              <a:rPr lang="en-GB" dirty="0"/>
              <a:t>Understanding his dad’s communications</a:t>
            </a:r>
          </a:p>
          <a:p>
            <a:r>
              <a:rPr lang="en-GB" dirty="0"/>
              <a:t>Physically helping him into the wheelchair</a:t>
            </a:r>
          </a:p>
          <a:p>
            <a:r>
              <a:rPr lang="en-GB" dirty="0"/>
              <a:t>Talking to him about what is going on in his life</a:t>
            </a:r>
          </a:p>
        </p:txBody>
      </p:sp>
      <p:pic>
        <p:nvPicPr>
          <p:cNvPr id="2050" name="Picture 2">
            <a:extLst>
              <a:ext uri="{FF2B5EF4-FFF2-40B4-BE49-F238E27FC236}">
                <a16:creationId xmlns:a16="http://schemas.microsoft.com/office/drawing/2014/main" id="{4C9057E8-9C7B-4C9A-91D0-323C5BF4D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48867" y="2406770"/>
            <a:ext cx="2734355" cy="34789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AFC55D9-6D36-456E-A4DB-9405040C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430" y="234891"/>
            <a:ext cx="1188952" cy="1820412"/>
          </a:xfrm>
          <a:prstGeom prst="rect">
            <a:avLst/>
          </a:prstGeom>
        </p:spPr>
      </p:pic>
      <p:sp>
        <p:nvSpPr>
          <p:cNvPr id="7" name="Title 1">
            <a:extLst>
              <a:ext uri="{FF2B5EF4-FFF2-40B4-BE49-F238E27FC236}">
                <a16:creationId xmlns:a16="http://schemas.microsoft.com/office/drawing/2014/main" id="{B88141C1-BF8D-4BD4-B789-DEEF57F2180B}"/>
              </a:ext>
            </a:extLst>
          </p:cNvPr>
          <p:cNvSpPr txBox="1">
            <a:spLocks/>
          </p:cNvSpPr>
          <p:nvPr/>
        </p:nvSpPr>
        <p:spPr>
          <a:xfrm>
            <a:off x="447191" y="129397"/>
            <a:ext cx="11437191" cy="1015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Question 2: How does Roy help his Dad? </a:t>
            </a:r>
          </a:p>
        </p:txBody>
      </p:sp>
    </p:spTree>
    <p:extLst>
      <p:ext uri="{BB962C8B-B14F-4D97-AF65-F5344CB8AC3E}">
        <p14:creationId xmlns:p14="http://schemas.microsoft.com/office/powerpoint/2010/main" val="233373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0A8-F5B7-484D-8D72-475AA650B0F7}"/>
              </a:ext>
            </a:extLst>
          </p:cNvPr>
          <p:cNvSpPr>
            <a:spLocks noGrp="1"/>
          </p:cNvSpPr>
          <p:nvPr>
            <p:ph type="title"/>
          </p:nvPr>
        </p:nvSpPr>
        <p:spPr>
          <a:xfrm>
            <a:off x="467261" y="226505"/>
            <a:ext cx="11437191" cy="1015700"/>
          </a:xfrm>
        </p:spPr>
        <p:txBody>
          <a:bodyPr>
            <a:normAutofit/>
          </a:bodyPr>
          <a:lstStyle/>
          <a:p>
            <a:r>
              <a:rPr lang="en-GB" dirty="0"/>
              <a:t>Extract 3: From </a:t>
            </a:r>
            <a:r>
              <a:rPr lang="en-GB" i="1" dirty="0"/>
              <a:t>Scouted </a:t>
            </a:r>
            <a:r>
              <a:rPr lang="en-GB" dirty="0"/>
              <a:t>by </a:t>
            </a:r>
            <a:r>
              <a:rPr lang="en-GB" b="1" dirty="0"/>
              <a:t>Tom Palmer</a:t>
            </a:r>
            <a:r>
              <a:rPr lang="en-GB" dirty="0"/>
              <a:t>, page 72</a:t>
            </a:r>
          </a:p>
        </p:txBody>
      </p:sp>
      <p:sp>
        <p:nvSpPr>
          <p:cNvPr id="4" name="Content Placeholder 3">
            <a:extLst>
              <a:ext uri="{FF2B5EF4-FFF2-40B4-BE49-F238E27FC236}">
                <a16:creationId xmlns:a16="http://schemas.microsoft.com/office/drawing/2014/main" id="{5A105C07-DE3D-40C0-AB90-0F0AE65E383D}"/>
              </a:ext>
            </a:extLst>
          </p:cNvPr>
          <p:cNvSpPr>
            <a:spLocks noGrp="1"/>
          </p:cNvSpPr>
          <p:nvPr>
            <p:ph idx="1"/>
          </p:nvPr>
        </p:nvSpPr>
        <p:spPr>
          <a:xfrm>
            <a:off x="552975" y="1823410"/>
            <a:ext cx="10515600" cy="4351338"/>
          </a:xfrm>
        </p:spPr>
        <p:txBody>
          <a:bodyPr>
            <a:normAutofit fontScale="92500" lnSpcReduction="20000"/>
          </a:bodyPr>
          <a:lstStyle/>
          <a:p>
            <a:pPr marL="0" indent="0">
              <a:buNone/>
            </a:pPr>
            <a:r>
              <a:rPr lang="en-GB" sz="3200" dirty="0">
                <a:latin typeface="Arabic Typesetting" panose="03020402040406030203" pitchFamily="66" charset="-78"/>
                <a:cs typeface="Arabic Typesetting" panose="03020402040406030203" pitchFamily="66" charset="-78"/>
              </a:rPr>
              <a:t>0-3.</a:t>
            </a:r>
          </a:p>
          <a:p>
            <a:pPr marL="0" indent="0">
              <a:buNone/>
            </a:pPr>
            <a:r>
              <a:rPr lang="en-GB" sz="3200" dirty="0">
                <a:latin typeface="Arabic Typesetting" panose="03020402040406030203" pitchFamily="66" charset="-78"/>
                <a:cs typeface="Arabic Typesetting" panose="03020402040406030203" pitchFamily="66" charset="-78"/>
              </a:rPr>
              <a:t>Game over. There was no coming back.</a:t>
            </a:r>
          </a:p>
          <a:p>
            <a:pPr marL="0" indent="0">
              <a:buNone/>
            </a:pPr>
            <a:r>
              <a:rPr lang="en-GB" sz="3200" dirty="0">
                <a:latin typeface="Arabic Typesetting" panose="03020402040406030203" pitchFamily="66" charset="-78"/>
                <a:cs typeface="Arabic Typesetting" panose="03020402040406030203" pitchFamily="66" charset="-78"/>
              </a:rPr>
              <a:t>Roy looked at his dad. His dad had his eyes closed. But he wasn’t asleep. His right fist was clenched so hard that his knuckles were bone-white. His jaw was rigid. But unlike in previous seasons, Dad was not shouting and letting out all his frustration.</a:t>
            </a:r>
          </a:p>
          <a:p>
            <a:pPr marL="0" indent="0">
              <a:buNone/>
            </a:pPr>
            <a:r>
              <a:rPr lang="en-GB" sz="3200" dirty="0">
                <a:latin typeface="Arabic Typesetting" panose="03020402040406030203" pitchFamily="66" charset="-78"/>
                <a:cs typeface="Arabic Typesetting" panose="03020402040406030203" pitchFamily="66" charset="-78"/>
              </a:rPr>
              <a:t>How awful must that be? One of the best bits about going to the football was shouting your head off when it was going wrong, Roy thought.</a:t>
            </a:r>
          </a:p>
          <a:p>
            <a:pPr marL="0" indent="0">
              <a:buNone/>
            </a:pPr>
            <a:r>
              <a:rPr lang="en-GB" sz="3200" dirty="0">
                <a:latin typeface="Arabic Typesetting" panose="03020402040406030203" pitchFamily="66" charset="-78"/>
                <a:cs typeface="Arabic Typesetting" panose="03020402040406030203" pitchFamily="66" charset="-78"/>
              </a:rPr>
              <a:t>But Danny Race would never shout again.</a:t>
            </a:r>
          </a:p>
          <a:p>
            <a:pPr marL="0" indent="0">
              <a:buNone/>
            </a:pPr>
            <a:r>
              <a:rPr lang="en-GB" sz="3200" dirty="0">
                <a:latin typeface="Arabic Typesetting" panose="03020402040406030203" pitchFamily="66" charset="-78"/>
                <a:cs typeface="Arabic Typesetting" panose="03020402040406030203" pitchFamily="66" charset="-78"/>
              </a:rPr>
              <a:t>So, with that thought troubling him, Roy got up and shouted. The loudest, longest, most heart-felt howl of frustration that had ever come out of his mouth.</a:t>
            </a:r>
          </a:p>
        </p:txBody>
      </p:sp>
    </p:spTree>
    <p:extLst>
      <p:ext uri="{BB962C8B-B14F-4D97-AF65-F5344CB8AC3E}">
        <p14:creationId xmlns:p14="http://schemas.microsoft.com/office/powerpoint/2010/main" val="284190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A1EAAA-2248-40A2-8A1F-05C608C03E9A}"/>
              </a:ext>
            </a:extLst>
          </p:cNvPr>
          <p:cNvSpPr txBox="1">
            <a:spLocks/>
          </p:cNvSpPr>
          <p:nvPr/>
        </p:nvSpPr>
        <p:spPr>
          <a:xfrm>
            <a:off x="1301433" y="2413300"/>
            <a:ext cx="11437191" cy="1015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Question 3: How do you think Roy feels? </a:t>
            </a:r>
          </a:p>
        </p:txBody>
      </p:sp>
    </p:spTree>
    <p:extLst>
      <p:ext uri="{BB962C8B-B14F-4D97-AF65-F5344CB8AC3E}">
        <p14:creationId xmlns:p14="http://schemas.microsoft.com/office/powerpoint/2010/main" val="366883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FAD5-61F6-4BA9-AC27-8244DEB0A0AD}"/>
              </a:ext>
            </a:extLst>
          </p:cNvPr>
          <p:cNvSpPr>
            <a:spLocks noGrp="1"/>
          </p:cNvSpPr>
          <p:nvPr>
            <p:ph type="title"/>
          </p:nvPr>
        </p:nvSpPr>
        <p:spPr>
          <a:xfrm>
            <a:off x="527645" y="697676"/>
            <a:ext cx="10515600" cy="1325563"/>
          </a:xfrm>
        </p:spPr>
        <p:txBody>
          <a:bodyPr>
            <a:normAutofit/>
          </a:bodyPr>
          <a:lstStyle/>
          <a:p>
            <a:r>
              <a:rPr lang="en-GB" b="1" dirty="0"/>
              <a:t>Suggested answer:</a:t>
            </a:r>
            <a:endParaRPr lang="en-GB" b="1" i="1" dirty="0"/>
          </a:p>
        </p:txBody>
      </p:sp>
      <p:sp>
        <p:nvSpPr>
          <p:cNvPr id="6" name="Content Placeholder 5">
            <a:extLst>
              <a:ext uri="{FF2B5EF4-FFF2-40B4-BE49-F238E27FC236}">
                <a16:creationId xmlns:a16="http://schemas.microsoft.com/office/drawing/2014/main" id="{B468D289-492C-4640-9035-AAA47556274D}"/>
              </a:ext>
            </a:extLst>
          </p:cNvPr>
          <p:cNvSpPr>
            <a:spLocks noGrp="1"/>
          </p:cNvSpPr>
          <p:nvPr>
            <p:ph sz="half" idx="2"/>
          </p:nvPr>
        </p:nvSpPr>
        <p:spPr>
          <a:xfrm>
            <a:off x="4830750" y="2160797"/>
            <a:ext cx="7168594" cy="4232240"/>
          </a:xfrm>
        </p:spPr>
        <p:txBody>
          <a:bodyPr>
            <a:normAutofit/>
          </a:bodyPr>
          <a:lstStyle/>
          <a:p>
            <a:pPr marL="0" indent="0">
              <a:buNone/>
            </a:pPr>
            <a:r>
              <a:rPr lang="en-GB" dirty="0"/>
              <a:t>Roy feels :</a:t>
            </a:r>
          </a:p>
          <a:p>
            <a:r>
              <a:rPr lang="en-GB" dirty="0"/>
              <a:t>Empathy for his dad and how he must be feeling</a:t>
            </a:r>
          </a:p>
          <a:p>
            <a:r>
              <a:rPr lang="en-GB" dirty="0"/>
              <a:t>Frustrated that his team is losing</a:t>
            </a:r>
          </a:p>
          <a:p>
            <a:r>
              <a:rPr lang="en-GB" dirty="0"/>
              <a:t>Troubled that his dad will never shout again </a:t>
            </a:r>
          </a:p>
          <a:p>
            <a:r>
              <a:rPr lang="en-GB" dirty="0"/>
              <a:t>Sad for what this means for his family’s future</a:t>
            </a:r>
          </a:p>
        </p:txBody>
      </p:sp>
      <p:pic>
        <p:nvPicPr>
          <p:cNvPr id="2050" name="Picture 2">
            <a:extLst>
              <a:ext uri="{FF2B5EF4-FFF2-40B4-BE49-F238E27FC236}">
                <a16:creationId xmlns:a16="http://schemas.microsoft.com/office/drawing/2014/main" id="{4C9057E8-9C7B-4C9A-91D0-323C5BF4D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69585" y="2591518"/>
            <a:ext cx="4047096" cy="28486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AFC55D9-6D36-456E-A4DB-9405040C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430" y="234891"/>
            <a:ext cx="1188952" cy="1820412"/>
          </a:xfrm>
          <a:prstGeom prst="rect">
            <a:avLst/>
          </a:prstGeom>
        </p:spPr>
      </p:pic>
      <p:sp>
        <p:nvSpPr>
          <p:cNvPr id="7" name="Title 1">
            <a:extLst>
              <a:ext uri="{FF2B5EF4-FFF2-40B4-BE49-F238E27FC236}">
                <a16:creationId xmlns:a16="http://schemas.microsoft.com/office/drawing/2014/main" id="{B88141C1-BF8D-4BD4-B789-DEEF57F2180B}"/>
              </a:ext>
            </a:extLst>
          </p:cNvPr>
          <p:cNvSpPr txBox="1">
            <a:spLocks/>
          </p:cNvSpPr>
          <p:nvPr/>
        </p:nvSpPr>
        <p:spPr>
          <a:xfrm>
            <a:off x="447191" y="129397"/>
            <a:ext cx="11437191" cy="1015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Question 3: How do you think Roy feels? </a:t>
            </a:r>
          </a:p>
        </p:txBody>
      </p:sp>
    </p:spTree>
    <p:extLst>
      <p:ext uri="{BB962C8B-B14F-4D97-AF65-F5344CB8AC3E}">
        <p14:creationId xmlns:p14="http://schemas.microsoft.com/office/powerpoint/2010/main" val="157073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1F6A3-EB8A-4545-AC36-F0651C708255}"/>
              </a:ext>
            </a:extLst>
          </p:cNvPr>
          <p:cNvSpPr>
            <a:spLocks noGrp="1"/>
          </p:cNvSpPr>
          <p:nvPr>
            <p:ph idx="1"/>
          </p:nvPr>
        </p:nvSpPr>
        <p:spPr>
          <a:xfrm>
            <a:off x="3597442" y="1451127"/>
            <a:ext cx="8265695" cy="4777262"/>
          </a:xfrm>
        </p:spPr>
        <p:txBody>
          <a:bodyPr>
            <a:normAutofit lnSpcReduction="10000"/>
          </a:bodyPr>
          <a:lstStyle/>
          <a:p>
            <a:pPr marL="0" indent="0">
              <a:buNone/>
            </a:pPr>
            <a:r>
              <a:rPr lang="en-GB" b="1" dirty="0"/>
              <a:t>Why was it important to portray Roy as a young carer?</a:t>
            </a:r>
          </a:p>
          <a:p>
            <a:pPr marL="0" indent="0">
              <a:buNone/>
            </a:pPr>
            <a:r>
              <a:rPr lang="en-GB" sz="2400" b="1" dirty="0"/>
              <a:t>Tom</a:t>
            </a:r>
            <a:r>
              <a:rPr lang="en-GB" sz="2400" b="1" i="1" dirty="0"/>
              <a:t>: </a:t>
            </a:r>
            <a:r>
              <a:rPr lang="en-GB" sz="2400" dirty="0"/>
              <a:t>When I was young, my dad had the same condition as Roy’s dad. A brain tumour. An operation that paralysed him. A zip-like scar on his skull. </a:t>
            </a:r>
          </a:p>
          <a:p>
            <a:pPr marL="0" indent="0">
              <a:buNone/>
            </a:pPr>
            <a:r>
              <a:rPr lang="en-GB" sz="2400" dirty="0"/>
              <a:t>The next few months were tough. He was a big man. My mum needed me to help get him to the toilet, up and down the stairs and out to hospital appointments. He couldn’t speak, so it was difficult to know how to help him. </a:t>
            </a:r>
          </a:p>
          <a:p>
            <a:pPr marL="0" indent="0">
              <a:buNone/>
            </a:pPr>
            <a:r>
              <a:rPr lang="en-GB" sz="2400" dirty="0"/>
              <a:t>I wrote about Roy and his dad because I wanted to show how hard those months were. At the time I thought we were the only family going through this. Unfortunately young people being carers is common and I hoped writing this story would reach those families to let them know they are not alone. </a:t>
            </a:r>
          </a:p>
          <a:p>
            <a:pPr marL="0" indent="0">
              <a:buNone/>
            </a:pPr>
            <a:endParaRPr lang="en-GB" dirty="0"/>
          </a:p>
          <a:p>
            <a:pPr marL="0" indent="457200" eaLnBrk="0" fontAlgn="base" hangingPunct="0">
              <a:lnSpc>
                <a:spcPct val="120000"/>
              </a:lnSpc>
              <a:spcBef>
                <a:spcPct val="0"/>
              </a:spcBef>
              <a:spcAft>
                <a:spcPct val="0"/>
              </a:spcAft>
              <a:buNone/>
            </a:pPr>
            <a:endParaRPr lang="en-GB"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D41822E-7C04-4E79-A4F0-6B63734153F5}"/>
              </a:ext>
            </a:extLst>
          </p:cNvPr>
          <p:cNvSpPr/>
          <p:nvPr/>
        </p:nvSpPr>
        <p:spPr>
          <a:xfrm>
            <a:off x="720366" y="379075"/>
            <a:ext cx="11287149" cy="769441"/>
          </a:xfrm>
          <a:prstGeom prst="rect">
            <a:avLst/>
          </a:prstGeom>
        </p:spPr>
        <p:txBody>
          <a:bodyPr wrap="square">
            <a:spAutoFit/>
          </a:bodyPr>
          <a:lstStyle/>
          <a:p>
            <a:r>
              <a:rPr lang="en-GB" sz="4400" b="1" dirty="0">
                <a:latin typeface="+mj-lt"/>
                <a:ea typeface="+mj-ea"/>
                <a:cs typeface="+mj-cs"/>
              </a:rPr>
              <a:t>Interview with Tom about </a:t>
            </a:r>
            <a:r>
              <a:rPr lang="en-GB" sz="4400" b="1" i="1" dirty="0">
                <a:latin typeface="+mj-lt"/>
                <a:ea typeface="+mj-ea"/>
                <a:cs typeface="+mj-cs"/>
              </a:rPr>
              <a:t>Roy of the Rovers</a:t>
            </a:r>
          </a:p>
        </p:txBody>
      </p:sp>
      <p:pic>
        <p:nvPicPr>
          <p:cNvPr id="6" name="Content Placeholder 8">
            <a:extLst>
              <a:ext uri="{FF2B5EF4-FFF2-40B4-BE49-F238E27FC236}">
                <a16:creationId xmlns:a16="http://schemas.microsoft.com/office/drawing/2014/main" id="{CB0EB0B5-9BC5-4F47-B08B-8B2AF1AAD526}"/>
              </a:ext>
            </a:extLst>
          </p:cNvPr>
          <p:cNvPicPr>
            <a:picLocks noChangeAspect="1"/>
          </p:cNvPicPr>
          <p:nvPr/>
        </p:nvPicPr>
        <p:blipFill rotWithShape="1">
          <a:blip r:embed="rId2">
            <a:extLst>
              <a:ext uri="{28A0092B-C50C-407E-A947-70E740481C1C}">
                <a14:useLocalDpi xmlns:a14="http://schemas.microsoft.com/office/drawing/2010/main" val="0"/>
              </a:ext>
            </a:extLst>
          </a:blip>
          <a:srcRect l="16634" t="3785" r="16910" b="12435"/>
          <a:stretch/>
        </p:blipFill>
        <p:spPr>
          <a:xfrm>
            <a:off x="645666" y="1720515"/>
            <a:ext cx="2747240" cy="4066673"/>
          </a:xfrm>
          <a:prstGeom prst="rect">
            <a:avLst/>
          </a:prstGeom>
        </p:spPr>
      </p:pic>
    </p:spTree>
    <p:extLst>
      <p:ext uri="{BB962C8B-B14F-4D97-AF65-F5344CB8AC3E}">
        <p14:creationId xmlns:p14="http://schemas.microsoft.com/office/powerpoint/2010/main" val="142988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1E48-896C-47A0-AC19-9158A5018EFD}"/>
              </a:ext>
            </a:extLst>
          </p:cNvPr>
          <p:cNvSpPr>
            <a:spLocks noGrp="1"/>
          </p:cNvSpPr>
          <p:nvPr>
            <p:ph type="title"/>
          </p:nvPr>
        </p:nvSpPr>
        <p:spPr/>
        <p:txBody>
          <a:bodyPr/>
          <a:lstStyle/>
          <a:p>
            <a:r>
              <a:rPr lang="en-GB" dirty="0"/>
              <a:t>Young Carers Facts</a:t>
            </a:r>
          </a:p>
        </p:txBody>
      </p:sp>
      <p:sp>
        <p:nvSpPr>
          <p:cNvPr id="3" name="Content Placeholder 2">
            <a:extLst>
              <a:ext uri="{FF2B5EF4-FFF2-40B4-BE49-F238E27FC236}">
                <a16:creationId xmlns:a16="http://schemas.microsoft.com/office/drawing/2014/main" id="{E1C7C4C7-B3CD-442C-9495-EAC52D586DB1}"/>
              </a:ext>
            </a:extLst>
          </p:cNvPr>
          <p:cNvSpPr>
            <a:spLocks noGrp="1"/>
          </p:cNvSpPr>
          <p:nvPr>
            <p:ph idx="1"/>
          </p:nvPr>
        </p:nvSpPr>
        <p:spPr/>
        <p:txBody>
          <a:bodyPr>
            <a:normAutofit fontScale="85000" lnSpcReduction="20000"/>
          </a:bodyPr>
          <a:lstStyle/>
          <a:p>
            <a:pPr marL="0" indent="0">
              <a:buNone/>
            </a:pPr>
            <a:r>
              <a:rPr lang="en-GB" b="1" dirty="0"/>
              <a:t>There are about 700,000 young carers in the UK</a:t>
            </a:r>
            <a:r>
              <a:rPr lang="en-GB" dirty="0"/>
              <a:t>. </a:t>
            </a:r>
          </a:p>
          <a:p>
            <a:pPr marL="0" indent="0">
              <a:buNone/>
            </a:pPr>
            <a:endParaRPr lang="en-GB" dirty="0"/>
          </a:p>
          <a:p>
            <a:pPr marL="0" indent="0">
              <a:buNone/>
            </a:pPr>
            <a:r>
              <a:rPr lang="en-GB" dirty="0"/>
              <a:t>Young carers :</a:t>
            </a:r>
          </a:p>
          <a:p>
            <a:r>
              <a:rPr lang="en-GB" dirty="0"/>
              <a:t>look after a family member who is ill </a:t>
            </a:r>
          </a:p>
          <a:p>
            <a:r>
              <a:rPr lang="en-GB" dirty="0"/>
              <a:t>look after younger siblings </a:t>
            </a:r>
          </a:p>
          <a:p>
            <a:r>
              <a:rPr lang="en-GB" dirty="0"/>
              <a:t>do more chores</a:t>
            </a:r>
          </a:p>
          <a:p>
            <a:r>
              <a:rPr lang="en-GB" dirty="0"/>
              <a:t>provide emotional support to the person they are caring for </a:t>
            </a:r>
          </a:p>
          <a:p>
            <a:r>
              <a:rPr lang="en-GB" dirty="0"/>
              <a:t>have to learn how to nurse them or look after their personal needs like bathing and dressing</a:t>
            </a:r>
          </a:p>
          <a:p>
            <a:pPr marL="0" indent="0">
              <a:buNone/>
            </a:pPr>
            <a:endParaRPr lang="en-GB" dirty="0"/>
          </a:p>
          <a:p>
            <a:pPr marL="0" indent="0">
              <a:buNone/>
            </a:pPr>
            <a:r>
              <a:rPr lang="en-GB" dirty="0"/>
              <a:t>Young carers have the right to be looked after too and there are lots of places and people you can go to, to get help. </a:t>
            </a:r>
          </a:p>
          <a:p>
            <a:endParaRPr lang="en-GB" dirty="0"/>
          </a:p>
        </p:txBody>
      </p:sp>
      <p:pic>
        <p:nvPicPr>
          <p:cNvPr id="4" name="Picture 3" descr="A close up of a logo&#10;&#10;Description automatically generated">
            <a:extLst>
              <a:ext uri="{FF2B5EF4-FFF2-40B4-BE49-F238E27FC236}">
                <a16:creationId xmlns:a16="http://schemas.microsoft.com/office/drawing/2014/main" id="{2B3C6FC1-BA4D-4C2F-ACFB-9D74F5063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592" y="365125"/>
            <a:ext cx="2465770" cy="1716675"/>
          </a:xfrm>
          <a:prstGeom prst="rect">
            <a:avLst/>
          </a:prstGeom>
        </p:spPr>
      </p:pic>
    </p:spTree>
    <p:extLst>
      <p:ext uri="{BB962C8B-B14F-4D97-AF65-F5344CB8AC3E}">
        <p14:creationId xmlns:p14="http://schemas.microsoft.com/office/powerpoint/2010/main" val="346955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0A8-F5B7-484D-8D72-475AA650B0F7}"/>
              </a:ext>
            </a:extLst>
          </p:cNvPr>
          <p:cNvSpPr>
            <a:spLocks noGrp="1"/>
          </p:cNvSpPr>
          <p:nvPr>
            <p:ph type="title"/>
          </p:nvPr>
        </p:nvSpPr>
        <p:spPr>
          <a:xfrm>
            <a:off x="667268" y="1160288"/>
            <a:ext cx="11074879" cy="2020987"/>
          </a:xfrm>
        </p:spPr>
        <p:txBody>
          <a:bodyPr>
            <a:normAutofit/>
          </a:bodyPr>
          <a:lstStyle/>
          <a:p>
            <a:r>
              <a:rPr lang="en-GB" b="1" dirty="0"/>
              <a:t>Young carers, you are not alone</a:t>
            </a:r>
            <a:br>
              <a:rPr lang="en-GB" b="1" dirty="0"/>
            </a:br>
            <a:r>
              <a:rPr lang="en-GB" dirty="0"/>
              <a:t>Your local council may have local support groups</a:t>
            </a:r>
            <a:br>
              <a:rPr lang="en-GB" dirty="0"/>
            </a:br>
            <a:r>
              <a:rPr lang="en-GB" b="1" dirty="0"/>
              <a:t>Please talk to your teachers.  They can help … </a:t>
            </a:r>
          </a:p>
        </p:txBody>
      </p:sp>
      <p:sp>
        <p:nvSpPr>
          <p:cNvPr id="3" name="Content Placeholder 2">
            <a:extLst>
              <a:ext uri="{FF2B5EF4-FFF2-40B4-BE49-F238E27FC236}">
                <a16:creationId xmlns:a16="http://schemas.microsoft.com/office/drawing/2014/main" id="{A0E35745-AE64-4604-B5E3-6658BBA51500}"/>
              </a:ext>
            </a:extLst>
          </p:cNvPr>
          <p:cNvSpPr>
            <a:spLocks noGrp="1"/>
          </p:cNvSpPr>
          <p:nvPr>
            <p:ph idx="1"/>
          </p:nvPr>
        </p:nvSpPr>
        <p:spPr>
          <a:xfrm>
            <a:off x="759633" y="3759527"/>
            <a:ext cx="10515600" cy="1894997"/>
          </a:xfrm>
        </p:spPr>
        <p:txBody>
          <a:bodyPr>
            <a:normAutofit/>
          </a:bodyPr>
          <a:lstStyle/>
          <a:p>
            <a:r>
              <a:rPr lang="en-GB" sz="2400" dirty="0"/>
              <a:t>Support you at school</a:t>
            </a:r>
          </a:p>
          <a:p>
            <a:r>
              <a:rPr lang="en-GB" sz="2400" dirty="0"/>
              <a:t>Support your family</a:t>
            </a:r>
          </a:p>
          <a:p>
            <a:r>
              <a:rPr lang="en-GB" sz="2400" dirty="0"/>
              <a:t>Identify local support groups with children like you</a:t>
            </a:r>
          </a:p>
          <a:p>
            <a:r>
              <a:rPr lang="en-GB" sz="2400" dirty="0"/>
              <a:t>You will not be in trouble</a:t>
            </a:r>
            <a:endParaRPr lang="en-GB" dirty="0"/>
          </a:p>
        </p:txBody>
      </p:sp>
      <p:pic>
        <p:nvPicPr>
          <p:cNvPr id="4" name="Picture 3" descr="A close up of a logo&#10;&#10;Description automatically generated">
            <a:extLst>
              <a:ext uri="{FF2B5EF4-FFF2-40B4-BE49-F238E27FC236}">
                <a16:creationId xmlns:a16="http://schemas.microsoft.com/office/drawing/2014/main" id="{E50CCAC3-7AAB-41AE-BB3E-C7A65D0C2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7309" y="301951"/>
            <a:ext cx="2465770" cy="1716675"/>
          </a:xfrm>
          <a:prstGeom prst="rect">
            <a:avLst/>
          </a:prstGeom>
        </p:spPr>
      </p:pic>
    </p:spTree>
    <p:extLst>
      <p:ext uri="{BB962C8B-B14F-4D97-AF65-F5344CB8AC3E}">
        <p14:creationId xmlns:p14="http://schemas.microsoft.com/office/powerpoint/2010/main" val="391959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AF661-70F7-4784-B135-0CFD62062E3F}"/>
              </a:ext>
            </a:extLst>
          </p:cNvPr>
          <p:cNvSpPr>
            <a:spLocks noGrp="1"/>
          </p:cNvSpPr>
          <p:nvPr>
            <p:ph idx="1"/>
          </p:nvPr>
        </p:nvSpPr>
        <p:spPr>
          <a:xfrm>
            <a:off x="765048" y="1627632"/>
            <a:ext cx="10515600" cy="5122472"/>
          </a:xfrm>
        </p:spPr>
        <p:txBody>
          <a:bodyPr>
            <a:normAutofit/>
          </a:bodyPr>
          <a:lstStyle/>
          <a:p>
            <a:pPr marL="0" lvl="0" indent="457200" eaLnBrk="0" fontAlgn="base" hangingPunct="0">
              <a:lnSpc>
                <a:spcPct val="100000"/>
              </a:lnSpc>
              <a:spcBef>
                <a:spcPct val="0"/>
              </a:spcBef>
              <a:spcAft>
                <a:spcPct val="0"/>
              </a:spcAft>
              <a:buNone/>
            </a:pPr>
            <a:endParaRPr kumimoji="0" lang="en-GB" altLang="en-US" sz="2200" b="0" i="0" u="none" strike="noStrike" cap="none" normalizeH="0" baseline="0" dirty="0">
              <a:ln>
                <a:noFill/>
              </a:ln>
              <a:solidFill>
                <a:schemeClr val="tx1"/>
              </a:solidFill>
              <a:effectLst/>
            </a:endParaRPr>
          </a:p>
          <a:p>
            <a:endParaRPr lang="en-GB" dirty="0"/>
          </a:p>
        </p:txBody>
      </p:sp>
      <p:sp>
        <p:nvSpPr>
          <p:cNvPr id="2" name="TextBox 1">
            <a:extLst>
              <a:ext uri="{FF2B5EF4-FFF2-40B4-BE49-F238E27FC236}">
                <a16:creationId xmlns:a16="http://schemas.microsoft.com/office/drawing/2014/main" id="{F7F50AB5-444F-4D17-817F-38E2504CB0F2}"/>
              </a:ext>
            </a:extLst>
          </p:cNvPr>
          <p:cNvSpPr txBox="1"/>
          <p:nvPr/>
        </p:nvSpPr>
        <p:spPr>
          <a:xfrm>
            <a:off x="911352" y="1282948"/>
            <a:ext cx="9962193" cy="4832092"/>
          </a:xfrm>
          <a:prstGeom prst="rect">
            <a:avLst/>
          </a:prstGeom>
          <a:noFill/>
        </p:spPr>
        <p:txBody>
          <a:bodyPr wrap="square" rtlCol="0">
            <a:spAutoFit/>
          </a:bodyPr>
          <a:lstStyle/>
          <a:p>
            <a:br>
              <a:rPr lang="en-GB" sz="2400" dirty="0"/>
            </a:br>
            <a:r>
              <a:rPr lang="en-GB" sz="2000" u="sng" dirty="0">
                <a:solidFill>
                  <a:srgbClr val="0070C0"/>
                </a:solidFill>
                <a:hlinkClick r:id="rId2">
                  <a:extLst>
                    <a:ext uri="{A12FA001-AC4F-418D-AE19-62706E023703}">
                      <ahyp:hlinkClr xmlns:ahyp="http://schemas.microsoft.com/office/drawing/2018/hyperlinkcolor" val="tx"/>
                    </a:ext>
                  </a:extLst>
                </a:hlinkClick>
              </a:rPr>
              <a:t>www.barnardos.org.uk/what-we-do/helping-families/young-carers</a:t>
            </a:r>
            <a:endParaRPr lang="en-GB" sz="2000" u="sng" dirty="0">
              <a:solidFill>
                <a:srgbClr val="0070C0"/>
              </a:solidFill>
            </a:endParaRPr>
          </a:p>
          <a:p>
            <a:br>
              <a:rPr lang="en-GB" sz="2000" u="sng" dirty="0">
                <a:solidFill>
                  <a:srgbClr val="0070C0"/>
                </a:solidFill>
              </a:rPr>
            </a:br>
            <a:r>
              <a:rPr lang="en-GB" sz="2000" u="sng" dirty="0">
                <a:solidFill>
                  <a:srgbClr val="0070C0"/>
                </a:solidFill>
                <a:hlinkClick r:id="rId3">
                  <a:extLst>
                    <a:ext uri="{A12FA001-AC4F-418D-AE19-62706E023703}">
                      <ahyp:hlinkClr xmlns:ahyp="http://schemas.microsoft.com/office/drawing/2018/hyperlinkcolor" val="tx"/>
                    </a:ext>
                  </a:extLst>
                </a:hlinkClick>
              </a:rPr>
              <a:t>www.nhs.uk/conditions/social-care-and-support-guide/support-and-benefits-for-carers/being-a-young-carer-your-rights/</a:t>
            </a:r>
            <a:endParaRPr lang="en-GB" sz="2000" u="sng" dirty="0">
              <a:solidFill>
                <a:srgbClr val="0070C0"/>
              </a:solidFill>
            </a:endParaRPr>
          </a:p>
          <a:p>
            <a:br>
              <a:rPr lang="en-GB" sz="2000" u="sng" dirty="0">
                <a:solidFill>
                  <a:srgbClr val="0070C0"/>
                </a:solidFill>
              </a:rPr>
            </a:br>
            <a:r>
              <a:rPr lang="en-GB" sz="2000" u="sng" dirty="0">
                <a:solidFill>
                  <a:srgbClr val="0070C0"/>
                </a:solidFill>
              </a:rPr>
              <a:t>www</a:t>
            </a:r>
            <a:r>
              <a:rPr lang="en-GB" sz="2000" u="sng" dirty="0">
                <a:solidFill>
                  <a:srgbClr val="0070C0"/>
                </a:solidFill>
                <a:hlinkClick r:id="rId4">
                  <a:extLst>
                    <a:ext uri="{A12FA001-AC4F-418D-AE19-62706E023703}">
                      <ahyp:hlinkClr xmlns:ahyp="http://schemas.microsoft.com/office/drawing/2018/hyperlinkcolor" val="tx"/>
                    </a:ext>
                  </a:extLst>
                </a:hlinkClick>
              </a:rPr>
              <a:t>carers.org/about-us/about-young-carers</a:t>
            </a:r>
            <a:endParaRPr lang="en-GB" sz="2000" u="sng" dirty="0">
              <a:solidFill>
                <a:srgbClr val="0070C0"/>
              </a:solidFill>
            </a:endParaRPr>
          </a:p>
          <a:p>
            <a:br>
              <a:rPr lang="en-GB" sz="2000" u="sng" dirty="0">
                <a:solidFill>
                  <a:srgbClr val="0070C0"/>
                </a:solidFill>
              </a:rPr>
            </a:br>
            <a:r>
              <a:rPr lang="en-GB" sz="2000" u="sng" dirty="0">
                <a:solidFill>
                  <a:srgbClr val="0070C0"/>
                </a:solidFill>
                <a:hlinkClick r:id="rId5"/>
              </a:rPr>
              <a:t>www.youngminds.org.uk/find-help/looking-after-yourself/young-carers/</a:t>
            </a:r>
            <a:endParaRPr lang="en-GB" sz="2000" u="sng" dirty="0">
              <a:solidFill>
                <a:srgbClr val="0070C0"/>
              </a:solidFill>
            </a:endParaRPr>
          </a:p>
          <a:p>
            <a:br>
              <a:rPr lang="en-GB" sz="2000" u="sng" dirty="0">
                <a:solidFill>
                  <a:srgbClr val="0070C0"/>
                </a:solidFill>
              </a:rPr>
            </a:br>
            <a:r>
              <a:rPr lang="en-GB" sz="2000" u="sng" dirty="0">
                <a:solidFill>
                  <a:srgbClr val="0070C0"/>
                </a:solidFill>
                <a:hlinkClick r:id="rId6"/>
              </a:rPr>
              <a:t>www.carersuk.org/help-and-advice/practical-support/getting-care-and-support</a:t>
            </a:r>
            <a:r>
              <a:rPr lang="en-GB" sz="2000" u="sng">
                <a:solidFill>
                  <a:srgbClr val="0070C0"/>
                </a:solidFill>
                <a:hlinkClick r:id="rId6"/>
              </a:rPr>
              <a:t>/young-carers-and-carers-of-children-under-18</a:t>
            </a:r>
            <a:endParaRPr lang="en-GB" sz="2000" u="sng">
              <a:solidFill>
                <a:srgbClr val="0070C0"/>
              </a:solidFill>
            </a:endParaRPr>
          </a:p>
          <a:p>
            <a:br>
              <a:rPr lang="en-GB" sz="2000" u="sng" dirty="0">
                <a:solidFill>
                  <a:srgbClr val="0070C0"/>
                </a:solidFill>
              </a:rPr>
            </a:br>
            <a:r>
              <a:rPr lang="en-GB" sz="2000" u="sng" dirty="0">
                <a:solidFill>
                  <a:srgbClr val="0070C0"/>
                </a:solidFill>
                <a:hlinkClick r:id="rId7">
                  <a:extLst>
                    <a:ext uri="{A12FA001-AC4F-418D-AE19-62706E023703}">
                      <ahyp:hlinkClr xmlns:ahyp="http://schemas.microsoft.com/office/drawing/2018/hyperlinkcolor" val="tx"/>
                    </a:ext>
                  </a:extLst>
                </a:hlinkClick>
              </a:rPr>
              <a:t>www.childrenssociety.org.uk/what-we-do/helping-children/young-carers</a:t>
            </a:r>
            <a:br>
              <a:rPr lang="en-GB" sz="2400" dirty="0"/>
            </a:br>
            <a:endParaRPr lang="en-GB" sz="2400" dirty="0"/>
          </a:p>
        </p:txBody>
      </p:sp>
      <p:sp>
        <p:nvSpPr>
          <p:cNvPr id="6" name="Title 1">
            <a:extLst>
              <a:ext uri="{FF2B5EF4-FFF2-40B4-BE49-F238E27FC236}">
                <a16:creationId xmlns:a16="http://schemas.microsoft.com/office/drawing/2014/main" id="{B49C6778-1946-473F-AB30-1F3F3AED56D2}"/>
              </a:ext>
            </a:extLst>
          </p:cNvPr>
          <p:cNvSpPr>
            <a:spLocks noGrp="1"/>
          </p:cNvSpPr>
          <p:nvPr>
            <p:ph type="title"/>
          </p:nvPr>
        </p:nvSpPr>
        <p:spPr>
          <a:xfrm>
            <a:off x="838200" y="365125"/>
            <a:ext cx="10515600" cy="1325563"/>
          </a:xfrm>
        </p:spPr>
        <p:txBody>
          <a:bodyPr>
            <a:normAutofit/>
          </a:bodyPr>
          <a:lstStyle/>
          <a:p>
            <a:r>
              <a:rPr lang="en-GB" b="1" dirty="0"/>
              <a:t>Other places to turn …</a:t>
            </a:r>
            <a:br>
              <a:rPr lang="en-GB" b="1" dirty="0"/>
            </a:br>
            <a:endParaRPr lang="en-GB" b="1" dirty="0"/>
          </a:p>
        </p:txBody>
      </p:sp>
      <p:pic>
        <p:nvPicPr>
          <p:cNvPr id="5" name="Picture 4" descr="A close up of a logo&#10;&#10;Description automatically generated">
            <a:extLst>
              <a:ext uri="{FF2B5EF4-FFF2-40B4-BE49-F238E27FC236}">
                <a16:creationId xmlns:a16="http://schemas.microsoft.com/office/drawing/2014/main" id="{8C6893F2-6A2A-4A16-A56D-ACD6E8C810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4782" y="169568"/>
            <a:ext cx="2465770" cy="1716675"/>
          </a:xfrm>
          <a:prstGeom prst="rect">
            <a:avLst/>
          </a:prstGeom>
        </p:spPr>
      </p:pic>
    </p:spTree>
    <p:extLst>
      <p:ext uri="{BB962C8B-B14F-4D97-AF65-F5344CB8AC3E}">
        <p14:creationId xmlns:p14="http://schemas.microsoft.com/office/powerpoint/2010/main" val="130914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82EC-3C2A-4F5A-A1B6-8DD35C18C900}"/>
              </a:ext>
            </a:extLst>
          </p:cNvPr>
          <p:cNvSpPr>
            <a:spLocks noGrp="1"/>
          </p:cNvSpPr>
          <p:nvPr>
            <p:ph type="title"/>
          </p:nvPr>
        </p:nvSpPr>
        <p:spPr/>
        <p:txBody>
          <a:bodyPr/>
          <a:lstStyle/>
          <a:p>
            <a:r>
              <a:rPr lang="en-GB" b="1" dirty="0"/>
              <a:t>Who is Tom Palmer?</a:t>
            </a:r>
          </a:p>
        </p:txBody>
      </p:sp>
      <p:sp>
        <p:nvSpPr>
          <p:cNvPr id="3" name="Content Placeholder 2">
            <a:extLst>
              <a:ext uri="{FF2B5EF4-FFF2-40B4-BE49-F238E27FC236}">
                <a16:creationId xmlns:a16="http://schemas.microsoft.com/office/drawing/2014/main" id="{605207EB-E3C0-4CA9-A642-CC0B7EBB761C}"/>
              </a:ext>
            </a:extLst>
          </p:cNvPr>
          <p:cNvSpPr>
            <a:spLocks noGrp="1"/>
          </p:cNvSpPr>
          <p:nvPr>
            <p:ph sz="half" idx="1"/>
          </p:nvPr>
        </p:nvSpPr>
        <p:spPr>
          <a:xfrm>
            <a:off x="5116369" y="2139350"/>
            <a:ext cx="6365389" cy="4035419"/>
          </a:xfrm>
        </p:spPr>
        <p:txBody>
          <a:bodyPr>
            <a:normAutofit fontScale="92500" lnSpcReduction="10000"/>
          </a:bodyPr>
          <a:lstStyle/>
          <a:p>
            <a:pPr marL="0" indent="0">
              <a:buNone/>
            </a:pPr>
            <a:r>
              <a:rPr lang="en-GB" dirty="0"/>
              <a:t>Tom Palmer is the author of 50 children’s books including the </a:t>
            </a:r>
            <a:r>
              <a:rPr lang="en-GB" i="1" dirty="0"/>
              <a:t>Football Academy</a:t>
            </a:r>
            <a:r>
              <a:rPr lang="en-GB" dirty="0"/>
              <a:t>, </a:t>
            </a:r>
            <a:r>
              <a:rPr lang="en-GB" i="1" dirty="0"/>
              <a:t>Foul Play</a:t>
            </a:r>
            <a:r>
              <a:rPr lang="en-GB" dirty="0"/>
              <a:t>, </a:t>
            </a:r>
            <a:r>
              <a:rPr lang="en-GB" i="1" dirty="0"/>
              <a:t>Rugby Academy</a:t>
            </a:r>
            <a:r>
              <a:rPr lang="en-GB" dirty="0"/>
              <a:t>, </a:t>
            </a:r>
            <a:r>
              <a:rPr lang="en-GB" i="1" dirty="0"/>
              <a:t>Wings</a:t>
            </a:r>
            <a:r>
              <a:rPr lang="en-GB" dirty="0"/>
              <a:t> and the </a:t>
            </a:r>
            <a:r>
              <a:rPr lang="en-GB" i="1" dirty="0"/>
              <a:t>Defenders</a:t>
            </a:r>
            <a:r>
              <a:rPr lang="en-GB" dirty="0"/>
              <a:t> series.</a:t>
            </a:r>
          </a:p>
          <a:p>
            <a:pPr marL="0" indent="0">
              <a:buNone/>
            </a:pPr>
            <a:endParaRPr lang="en-GB" dirty="0"/>
          </a:p>
          <a:p>
            <a:pPr marL="0" indent="0">
              <a:buNone/>
            </a:pPr>
            <a:r>
              <a:rPr lang="en-GB" i="1" dirty="0">
                <a:solidFill>
                  <a:srgbClr val="808080"/>
                </a:solidFill>
                <a:latin typeface="inherit"/>
              </a:rPr>
              <a:t>“</a:t>
            </a:r>
            <a:r>
              <a:rPr lang="en-GB" dirty="0">
                <a:solidFill>
                  <a:srgbClr val="808080"/>
                </a:solidFill>
                <a:latin typeface="inherit"/>
              </a:rPr>
              <a:t>Scouted</a:t>
            </a:r>
            <a:r>
              <a:rPr lang="en-GB" i="1" dirty="0">
                <a:solidFill>
                  <a:srgbClr val="808080"/>
                </a:solidFill>
                <a:latin typeface="inherit"/>
              </a:rPr>
              <a:t> is a wonderful book about pursuing your dreams whatever your circumstances. I love how Tom covers football alongside real life issues that some of our children face today</a:t>
            </a:r>
            <a:r>
              <a:rPr lang="en-GB" i="1" dirty="0">
                <a:solidFill>
                  <a:srgbClr val="2B2B2B"/>
                </a:solidFill>
                <a:latin typeface="Lato"/>
              </a:rPr>
              <a:t>. </a:t>
            </a:r>
            <a:r>
              <a:rPr lang="en-GB" i="1" u="sng" dirty="0">
                <a:solidFill>
                  <a:srgbClr val="24890D"/>
                </a:solidFill>
                <a:latin typeface="inherit"/>
                <a:hlinkClick r:id="rId2"/>
              </a:rPr>
              <a:t>#</a:t>
            </a:r>
            <a:r>
              <a:rPr lang="en-GB" i="1" u="sng" dirty="0" err="1">
                <a:solidFill>
                  <a:srgbClr val="24890D"/>
                </a:solidFill>
                <a:latin typeface="inherit"/>
                <a:hlinkClick r:id="rId2"/>
              </a:rPr>
              <a:t>welldone</a:t>
            </a:r>
            <a:r>
              <a:rPr lang="en-GB" i="1" dirty="0">
                <a:solidFill>
                  <a:srgbClr val="808080"/>
                </a:solidFill>
                <a:latin typeface="inherit"/>
                <a:hlinkClick r:id="rId2">
                  <a:extLst>
                    <a:ext uri="{A12FA001-AC4F-418D-AE19-62706E023703}">
                      <ahyp:hlinkClr xmlns:ahyp="http://schemas.microsoft.com/office/drawing/2018/hyperlinkcolor" val="tx"/>
                    </a:ext>
                  </a:extLst>
                </a:hlinkClick>
              </a:rPr>
              <a:t>”</a:t>
            </a:r>
            <a:r>
              <a:rPr lang="en-GB" i="1" u="sng" dirty="0">
                <a:solidFill>
                  <a:srgbClr val="24890D"/>
                </a:solidFill>
                <a:latin typeface="inherit"/>
                <a:hlinkClick r:id="rId2"/>
              </a:rPr>
              <a:t> @</a:t>
            </a:r>
            <a:r>
              <a:rPr lang="en-GB" i="1" u="sng" dirty="0" err="1">
                <a:solidFill>
                  <a:srgbClr val="24890D"/>
                </a:solidFill>
                <a:latin typeface="inherit"/>
                <a:hlinkClick r:id="rId2"/>
              </a:rPr>
              <a:t>emmasuffield</a:t>
            </a:r>
            <a:r>
              <a:rPr lang="en-GB" i="1" u="sng" dirty="0">
                <a:solidFill>
                  <a:srgbClr val="24890D"/>
                </a:solidFill>
                <a:latin typeface="inherit"/>
                <a:hlinkClick r:id="rId2"/>
              </a:rPr>
              <a:t> </a:t>
            </a:r>
            <a:endParaRPr lang="en-GB" i="1" u="sng" dirty="0">
              <a:solidFill>
                <a:srgbClr val="24890D"/>
              </a:solidFill>
              <a:latin typeface="inherit"/>
            </a:endParaRPr>
          </a:p>
          <a:p>
            <a:pPr marL="0" indent="0">
              <a:buNone/>
            </a:pPr>
            <a:r>
              <a:rPr lang="en-GB" b="1" i="1" dirty="0">
                <a:solidFill>
                  <a:srgbClr val="808080"/>
                </a:solidFill>
                <a:latin typeface="inherit"/>
              </a:rPr>
              <a:t>School Librarian of the Year 2018</a:t>
            </a:r>
          </a:p>
        </p:txBody>
      </p:sp>
      <p:pic>
        <p:nvPicPr>
          <p:cNvPr id="5" name="Picture 4">
            <a:extLst>
              <a:ext uri="{FF2B5EF4-FFF2-40B4-BE49-F238E27FC236}">
                <a16:creationId xmlns:a16="http://schemas.microsoft.com/office/drawing/2014/main" id="{0A9EAE9F-AD92-4755-ABF4-25D90CF84C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00393" y="275917"/>
            <a:ext cx="1106812" cy="1679300"/>
          </a:xfrm>
          <a:prstGeom prst="rect">
            <a:avLst/>
          </a:prstGeom>
        </p:spPr>
      </p:pic>
      <p:pic>
        <p:nvPicPr>
          <p:cNvPr id="7" name="Picture 6">
            <a:extLst>
              <a:ext uri="{FF2B5EF4-FFF2-40B4-BE49-F238E27FC236}">
                <a16:creationId xmlns:a16="http://schemas.microsoft.com/office/drawing/2014/main" id="{1B732409-5F60-4E03-A453-4967C748F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11" y="1727511"/>
            <a:ext cx="3707934" cy="4447258"/>
          </a:xfrm>
          <a:prstGeom prst="rect">
            <a:avLst/>
          </a:prstGeom>
        </p:spPr>
      </p:pic>
    </p:spTree>
    <p:extLst>
      <p:ext uri="{BB962C8B-B14F-4D97-AF65-F5344CB8AC3E}">
        <p14:creationId xmlns:p14="http://schemas.microsoft.com/office/powerpoint/2010/main" val="13199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32F4-520A-48E7-8970-0CF3E948190A}"/>
              </a:ext>
            </a:extLst>
          </p:cNvPr>
          <p:cNvSpPr>
            <a:spLocks noGrp="1"/>
          </p:cNvSpPr>
          <p:nvPr>
            <p:ph type="title"/>
          </p:nvPr>
        </p:nvSpPr>
        <p:spPr>
          <a:xfrm>
            <a:off x="938889" y="627864"/>
            <a:ext cx="10515600" cy="1325563"/>
          </a:xfrm>
        </p:spPr>
        <p:txBody>
          <a:bodyPr>
            <a:normAutofit/>
          </a:bodyPr>
          <a:lstStyle/>
          <a:p>
            <a:r>
              <a:rPr lang="en-GB" b="1" dirty="0"/>
              <a:t>Interview with Tom about </a:t>
            </a:r>
            <a:r>
              <a:rPr lang="en-GB" b="1" i="1" dirty="0"/>
              <a:t>Roy of the Rovers</a:t>
            </a:r>
            <a:br>
              <a:rPr lang="en-GB" dirty="0"/>
            </a:br>
            <a:endParaRPr lang="en-GB" dirty="0"/>
          </a:p>
        </p:txBody>
      </p:sp>
      <p:sp>
        <p:nvSpPr>
          <p:cNvPr id="3" name="Content Placeholder 2">
            <a:extLst>
              <a:ext uri="{FF2B5EF4-FFF2-40B4-BE49-F238E27FC236}">
                <a16:creationId xmlns:a16="http://schemas.microsoft.com/office/drawing/2014/main" id="{A3FEE70B-8C8C-4971-8FE3-4300E0A5BFC9}"/>
              </a:ext>
            </a:extLst>
          </p:cNvPr>
          <p:cNvSpPr>
            <a:spLocks noGrp="1"/>
          </p:cNvSpPr>
          <p:nvPr>
            <p:ph sz="half" idx="1"/>
          </p:nvPr>
        </p:nvSpPr>
        <p:spPr>
          <a:xfrm>
            <a:off x="3643472" y="1660358"/>
            <a:ext cx="8084287" cy="4728410"/>
          </a:xfrm>
        </p:spPr>
        <p:txBody>
          <a:bodyPr>
            <a:normAutofit fontScale="32500" lnSpcReduction="20000"/>
          </a:bodyPr>
          <a:lstStyle/>
          <a:p>
            <a:pPr marL="0" indent="0">
              <a:lnSpc>
                <a:spcPct val="120000"/>
              </a:lnSpc>
              <a:buNone/>
            </a:pPr>
            <a:r>
              <a:rPr lang="en-GB" sz="7200" b="1" dirty="0"/>
              <a:t>Q: What is </a:t>
            </a:r>
            <a:r>
              <a:rPr lang="en-GB" sz="7200" b="1" i="1" dirty="0"/>
              <a:t>Roy of the Rovers </a:t>
            </a:r>
            <a:r>
              <a:rPr lang="en-GB" sz="7200" b="1" dirty="0"/>
              <a:t>about? </a:t>
            </a:r>
          </a:p>
          <a:p>
            <a:pPr marL="0" indent="0">
              <a:lnSpc>
                <a:spcPct val="120000"/>
              </a:lnSpc>
              <a:buNone/>
            </a:pPr>
            <a:r>
              <a:rPr lang="en-GB" sz="7200" dirty="0"/>
              <a:t>Tom</a:t>
            </a:r>
            <a:r>
              <a:rPr lang="en-GB" sz="7200" i="1" dirty="0"/>
              <a:t>: </a:t>
            </a:r>
            <a:r>
              <a:rPr lang="en-GB" sz="7200" dirty="0"/>
              <a:t>Roy of the Rovers</a:t>
            </a:r>
            <a:r>
              <a:rPr lang="en-US" altLang="en-US" sz="7200" dirty="0"/>
              <a:t> </a:t>
            </a:r>
            <a:r>
              <a:rPr lang="en-US" altLang="en-US" sz="7200" i="1" dirty="0"/>
              <a:t>was a famous comic story from when I was young that we’ve brought right up to date. </a:t>
            </a:r>
            <a:r>
              <a:rPr lang="en-GB" sz="7200" i="1" dirty="0"/>
              <a:t>Roy is a promising s</a:t>
            </a:r>
            <a:r>
              <a:rPr lang="en-US" altLang="en-US" sz="7200" i="1" dirty="0" err="1"/>
              <a:t>ixteen</a:t>
            </a:r>
            <a:r>
              <a:rPr lang="en-US" altLang="en-US" sz="7200" i="1" dirty="0"/>
              <a:t>-year-old</a:t>
            </a:r>
            <a:r>
              <a:rPr lang="en-GB" sz="7200" i="1" dirty="0"/>
              <a:t> footballer </a:t>
            </a:r>
            <a:r>
              <a:rPr lang="en-US" altLang="en-US" sz="7200" i="1" dirty="0"/>
              <a:t>who has always dreamt of playing up front for his home team </a:t>
            </a:r>
            <a:r>
              <a:rPr lang="en-US" altLang="en-US" sz="7200" i="1" dirty="0" err="1"/>
              <a:t>Melchester</a:t>
            </a:r>
            <a:r>
              <a:rPr lang="en-US" altLang="en-US" sz="7200" i="1" dirty="0"/>
              <a:t> Rovers. </a:t>
            </a:r>
          </a:p>
          <a:p>
            <a:pPr marL="0" indent="0">
              <a:lnSpc>
                <a:spcPct val="120000"/>
              </a:lnSpc>
              <a:buNone/>
            </a:pPr>
            <a:r>
              <a:rPr lang="en-US" sz="7200" b="1" i="1" dirty="0"/>
              <a:t>Q: </a:t>
            </a:r>
            <a:r>
              <a:rPr lang="en-GB" sz="7200" b="1" dirty="0"/>
              <a:t>How are young carers portrayed in Roy of the Rovers?</a:t>
            </a:r>
            <a:br>
              <a:rPr lang="en-GB" sz="7200" dirty="0"/>
            </a:br>
            <a:r>
              <a:rPr lang="en-GB" sz="7200" dirty="0"/>
              <a:t>Tom</a:t>
            </a:r>
            <a:r>
              <a:rPr lang="en-GB" sz="7200" i="1" dirty="0"/>
              <a:t>: Roy has to fit his school life and training around acting as young carer for his dad whilst his mum works to support the family</a:t>
            </a:r>
          </a:p>
          <a:p>
            <a:pPr marL="0" indent="0">
              <a:lnSpc>
                <a:spcPct val="120000"/>
              </a:lnSpc>
              <a:buNone/>
            </a:pPr>
            <a:r>
              <a:rPr lang="en-GB" sz="7200" b="1" dirty="0"/>
              <a:t>Q: Who are young carers?</a:t>
            </a:r>
            <a:br>
              <a:rPr lang="en-GB" sz="7200" dirty="0"/>
            </a:br>
            <a:r>
              <a:rPr lang="en-GB" sz="7200" dirty="0"/>
              <a:t>Tom</a:t>
            </a:r>
            <a:r>
              <a:rPr lang="en-GB" sz="7200" i="1" dirty="0"/>
              <a:t>: Young carers are children and young people who care for someone in their own home who is ill, has a physical or mental disability, or drug or alcohol dependency. </a:t>
            </a:r>
          </a:p>
          <a:p>
            <a:pPr marL="0" indent="0">
              <a:lnSpc>
                <a:spcPct val="100000"/>
              </a:lnSpc>
              <a:buNone/>
            </a:pPr>
            <a:endParaRPr lang="en-GB" sz="2600" i="1" dirty="0"/>
          </a:p>
        </p:txBody>
      </p:sp>
      <p:pic>
        <p:nvPicPr>
          <p:cNvPr id="5" name="Picture 4">
            <a:extLst>
              <a:ext uri="{FF2B5EF4-FFF2-40B4-BE49-F238E27FC236}">
                <a16:creationId xmlns:a16="http://schemas.microsoft.com/office/drawing/2014/main" id="{B0E9E88E-FE58-4247-993C-CBCA5CC458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04481" y="272488"/>
            <a:ext cx="1098635" cy="1686160"/>
          </a:xfrm>
          <a:prstGeom prst="rect">
            <a:avLst/>
          </a:prstGeom>
        </p:spPr>
      </p:pic>
      <p:sp>
        <p:nvSpPr>
          <p:cNvPr id="8" name="Rectangle 5">
            <a:extLst>
              <a:ext uri="{FF2B5EF4-FFF2-40B4-BE49-F238E27FC236}">
                <a16:creationId xmlns:a16="http://schemas.microsoft.com/office/drawing/2014/main" id="{86E2F3FE-DDC1-4401-900A-72B50533F970}"/>
              </a:ext>
            </a:extLst>
          </p:cNvPr>
          <p:cNvSpPr>
            <a:spLocks noChangeArrowheads="1"/>
          </p:cNvSpPr>
          <p:nvPr/>
        </p:nvSpPr>
        <p:spPr bwMode="auto">
          <a:xfrm>
            <a:off x="0" y="-633174"/>
            <a:ext cx="158889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B2B2B"/>
                </a:solidFill>
                <a:effectLst/>
                <a:latin typeface="Lato"/>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B2B2B"/>
                </a:solidFill>
                <a:effectLst/>
                <a:latin typeface="Lato"/>
              </a:rPr>
              <a:t>  </a:t>
            </a:r>
            <a:r>
              <a:rPr kumimoji="0" lang="en-US" altLang="en-US" sz="9400" b="0" i="0" u="none" strike="noStrike" cap="none" normalizeH="0" baseline="0" dirty="0">
                <a:ln>
                  <a:noFill/>
                </a:ln>
                <a:solidFill>
                  <a:srgbClr val="2B2B2B"/>
                </a:solidFill>
                <a:effectLst/>
                <a:latin typeface="Lato"/>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BC851F4E-C6B8-4FDB-BAE5-22501F0D95FB}"/>
              </a:ext>
            </a:extLst>
          </p:cNvPr>
          <p:cNvPicPr>
            <a:picLocks noChangeAspect="1"/>
          </p:cNvPicPr>
          <p:nvPr/>
        </p:nvPicPr>
        <p:blipFill rotWithShape="1">
          <a:blip r:embed="rId3">
            <a:extLst>
              <a:ext uri="{28A0092B-C50C-407E-A947-70E740481C1C}">
                <a14:useLocalDpi xmlns:a14="http://schemas.microsoft.com/office/drawing/2010/main" val="0"/>
              </a:ext>
            </a:extLst>
          </a:blip>
          <a:srcRect l="22841" r="5144"/>
          <a:stretch/>
        </p:blipFill>
        <p:spPr>
          <a:xfrm>
            <a:off x="794448" y="2738938"/>
            <a:ext cx="2511674" cy="3491198"/>
          </a:xfrm>
          <a:prstGeom prst="rect">
            <a:avLst/>
          </a:prstGeom>
        </p:spPr>
      </p:pic>
    </p:spTree>
    <p:extLst>
      <p:ext uri="{BB962C8B-B14F-4D97-AF65-F5344CB8AC3E}">
        <p14:creationId xmlns:p14="http://schemas.microsoft.com/office/powerpoint/2010/main" val="351176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0750-BD2E-4E60-B88E-214B1940AE30}"/>
              </a:ext>
            </a:extLst>
          </p:cNvPr>
          <p:cNvSpPr>
            <a:spLocks noGrp="1"/>
          </p:cNvSpPr>
          <p:nvPr>
            <p:ph type="title"/>
          </p:nvPr>
        </p:nvSpPr>
        <p:spPr>
          <a:xfrm>
            <a:off x="838200" y="228464"/>
            <a:ext cx="10515600" cy="1325563"/>
          </a:xfrm>
        </p:spPr>
        <p:txBody>
          <a:bodyPr/>
          <a:lstStyle/>
          <a:p>
            <a:r>
              <a:rPr lang="en-GB" b="1" dirty="0"/>
              <a:t>Roy of the Rovers – the series so far</a:t>
            </a:r>
          </a:p>
        </p:txBody>
      </p:sp>
      <p:sp>
        <p:nvSpPr>
          <p:cNvPr id="3" name="Content Placeholder 2">
            <a:extLst>
              <a:ext uri="{FF2B5EF4-FFF2-40B4-BE49-F238E27FC236}">
                <a16:creationId xmlns:a16="http://schemas.microsoft.com/office/drawing/2014/main" id="{7D2D1AB1-4B53-495F-BB48-A882CC698E84}"/>
              </a:ext>
            </a:extLst>
          </p:cNvPr>
          <p:cNvSpPr>
            <a:spLocks noGrp="1"/>
          </p:cNvSpPr>
          <p:nvPr>
            <p:ph idx="1"/>
          </p:nvPr>
        </p:nvSpPr>
        <p:spPr/>
        <p:txBody>
          <a:bodyPr>
            <a:normAutofit lnSpcReduction="10000"/>
          </a:bodyPr>
          <a:lstStyle/>
          <a:p>
            <a:pPr marL="0" indent="0">
              <a:buNone/>
            </a:pPr>
            <a:r>
              <a:rPr lang="en-GB" b="1" dirty="0"/>
              <a:t>1 </a:t>
            </a:r>
            <a:r>
              <a:rPr lang="en-GB" b="1" i="1" dirty="0"/>
              <a:t>Scouted</a:t>
            </a:r>
            <a:r>
              <a:rPr lang="en-GB" dirty="0"/>
              <a:t> (fiction)</a:t>
            </a:r>
            <a:br>
              <a:rPr lang="en-GB" dirty="0"/>
            </a:br>
            <a:r>
              <a:rPr lang="en-GB" dirty="0"/>
              <a:t>2 </a:t>
            </a:r>
            <a:r>
              <a:rPr lang="en-GB" i="1" dirty="0"/>
              <a:t>Kick Off </a:t>
            </a:r>
            <a:r>
              <a:rPr lang="en-GB" dirty="0"/>
              <a:t>(comic) </a:t>
            </a:r>
            <a:br>
              <a:rPr lang="en-GB" dirty="0"/>
            </a:br>
            <a:r>
              <a:rPr lang="en-GB" b="1" dirty="0"/>
              <a:t>3 </a:t>
            </a:r>
            <a:r>
              <a:rPr lang="en-GB" b="1" i="1" dirty="0"/>
              <a:t>Teamwork</a:t>
            </a:r>
            <a:r>
              <a:rPr lang="en-GB" dirty="0"/>
              <a:t> (fiction)</a:t>
            </a:r>
            <a:br>
              <a:rPr lang="en-GB" dirty="0"/>
            </a:br>
            <a:r>
              <a:rPr lang="en-GB" dirty="0"/>
              <a:t>4 </a:t>
            </a:r>
            <a:r>
              <a:rPr lang="en-GB" i="1" dirty="0"/>
              <a:t>Foul Play </a:t>
            </a:r>
            <a:r>
              <a:rPr lang="en-GB" dirty="0"/>
              <a:t>(comic) </a:t>
            </a:r>
            <a:br>
              <a:rPr lang="en-GB" dirty="0"/>
            </a:br>
            <a:r>
              <a:rPr lang="en-GB" b="1" dirty="0"/>
              <a:t>5 </a:t>
            </a:r>
            <a:r>
              <a:rPr lang="en-GB" b="1" i="1" dirty="0"/>
              <a:t>Playoffs</a:t>
            </a:r>
            <a:r>
              <a:rPr lang="en-GB" dirty="0"/>
              <a:t> (fiction)</a:t>
            </a:r>
            <a:br>
              <a:rPr lang="en-GB" dirty="0"/>
            </a:br>
            <a:r>
              <a:rPr lang="en-GB" dirty="0"/>
              <a:t>6 </a:t>
            </a:r>
            <a:r>
              <a:rPr lang="en-GB" i="1" dirty="0"/>
              <a:t>Going Up </a:t>
            </a:r>
            <a:r>
              <a:rPr lang="en-GB" dirty="0"/>
              <a:t>(comic) </a:t>
            </a:r>
          </a:p>
          <a:p>
            <a:pPr marL="0" indent="0">
              <a:buNone/>
            </a:pPr>
            <a:endParaRPr lang="en-GB" dirty="0"/>
          </a:p>
          <a:p>
            <a:pPr marL="0" indent="0">
              <a:buNone/>
            </a:pPr>
            <a:r>
              <a:rPr lang="en-GB" dirty="0">
                <a:solidFill>
                  <a:schemeClr val="tx1">
                    <a:lumMod val="65000"/>
                    <a:lumOff val="35000"/>
                  </a:schemeClr>
                </a:solidFill>
              </a:rPr>
              <a:t>Illustrated by Lisa Henke</a:t>
            </a:r>
          </a:p>
          <a:p>
            <a:pPr marL="0" indent="0">
              <a:buNone/>
            </a:pPr>
            <a:endParaRPr lang="en-GB" sz="800" dirty="0"/>
          </a:p>
          <a:p>
            <a:pPr marL="0" indent="0">
              <a:buNone/>
            </a:pPr>
            <a:r>
              <a:rPr lang="en-GB" sz="2600" i="1" dirty="0">
                <a:solidFill>
                  <a:srgbClr val="808080"/>
                </a:solidFill>
                <a:latin typeface="inherit"/>
              </a:rPr>
              <a:t>“Can’t endorse these books enough. They’ve given a legend a brilliant new lease of life and are absolutely PACKED with heart.” Phil Earle</a:t>
            </a:r>
          </a:p>
        </p:txBody>
      </p:sp>
      <p:pic>
        <p:nvPicPr>
          <p:cNvPr id="5" name="Picture 4">
            <a:extLst>
              <a:ext uri="{FF2B5EF4-FFF2-40B4-BE49-F238E27FC236}">
                <a16:creationId xmlns:a16="http://schemas.microsoft.com/office/drawing/2014/main" id="{03B1B2E0-8B9B-47F0-AE40-2097C6F3D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576" y="1615901"/>
            <a:ext cx="3266667" cy="2990476"/>
          </a:xfrm>
          <a:prstGeom prst="rect">
            <a:avLst/>
          </a:prstGeom>
        </p:spPr>
      </p:pic>
      <p:sp>
        <p:nvSpPr>
          <p:cNvPr id="6" name="Rectangle 5">
            <a:extLst>
              <a:ext uri="{FF2B5EF4-FFF2-40B4-BE49-F238E27FC236}">
                <a16:creationId xmlns:a16="http://schemas.microsoft.com/office/drawing/2014/main" id="{499B59F5-AFA0-4E88-9FC8-512F016A01BE}"/>
              </a:ext>
            </a:extLst>
          </p:cNvPr>
          <p:cNvSpPr/>
          <p:nvPr/>
        </p:nvSpPr>
        <p:spPr>
          <a:xfrm>
            <a:off x="7340137" y="6055689"/>
            <a:ext cx="5035335" cy="923330"/>
          </a:xfrm>
          <a:prstGeom prst="rect">
            <a:avLst/>
          </a:prstGeom>
        </p:spPr>
        <p:txBody>
          <a:bodyPr wrap="square">
            <a:spAutoFit/>
          </a:bodyPr>
          <a:lstStyle/>
          <a:p>
            <a:r>
              <a:rPr lang="en-GB" altLang="en-US" dirty="0">
                <a:latin typeface="Arial" panose="020B0604020202020204" pitchFamily="34" charset="0"/>
                <a:ea typeface="Calibri" panose="020F0502020204030204" pitchFamily="34" charset="0"/>
                <a:cs typeface="Arial" panose="020B0604020202020204" pitchFamily="34" charset="0"/>
              </a:rPr>
              <a:t>Find out more about Roy of the Rovers here: </a:t>
            </a:r>
            <a:r>
              <a:rPr lang="en-GB" altLang="en-US" dirty="0">
                <a:latin typeface="Arial" panose="020B0604020202020204" pitchFamily="34" charset="0"/>
                <a:ea typeface="Calibri" panose="020F0502020204030204" pitchFamily="34" charset="0"/>
                <a:cs typeface="Arial" panose="020B0604020202020204" pitchFamily="34" charset="0"/>
                <a:hlinkClick r:id="rId3"/>
              </a:rPr>
              <a:t>http://tompalmer.co.uk/roy-of-the-rovers/</a:t>
            </a:r>
            <a:endParaRPr lang="en-GB" altLang="en-US" dirty="0">
              <a:latin typeface="Arial" panose="020B0604020202020204" pitchFamily="34" charset="0"/>
              <a:ea typeface="Calibri" panose="020F0502020204030204" pitchFamily="34" charset="0"/>
              <a:cs typeface="Arial" panose="020B0604020202020204" pitchFamily="34" charset="0"/>
            </a:endParaRPr>
          </a:p>
          <a:p>
            <a:endParaRPr lang="en-GB" alt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993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0A8-F5B7-484D-8D72-475AA650B0F7}"/>
              </a:ext>
            </a:extLst>
          </p:cNvPr>
          <p:cNvSpPr>
            <a:spLocks noGrp="1"/>
          </p:cNvSpPr>
          <p:nvPr>
            <p:ph type="title"/>
          </p:nvPr>
        </p:nvSpPr>
        <p:spPr>
          <a:xfrm>
            <a:off x="467261" y="226505"/>
            <a:ext cx="11437191" cy="1015700"/>
          </a:xfrm>
        </p:spPr>
        <p:txBody>
          <a:bodyPr>
            <a:normAutofit/>
          </a:bodyPr>
          <a:lstStyle/>
          <a:p>
            <a:r>
              <a:rPr lang="en-GB" dirty="0"/>
              <a:t>Extract 1:From </a:t>
            </a:r>
            <a:r>
              <a:rPr lang="en-GB" i="1" dirty="0"/>
              <a:t>Scouted </a:t>
            </a:r>
            <a:r>
              <a:rPr lang="en-GB" dirty="0"/>
              <a:t>by </a:t>
            </a:r>
            <a:r>
              <a:rPr lang="en-GB" b="1" dirty="0"/>
              <a:t>Tom Palmer</a:t>
            </a:r>
            <a:r>
              <a:rPr lang="en-GB" dirty="0"/>
              <a:t>, page 35</a:t>
            </a:r>
          </a:p>
        </p:txBody>
      </p:sp>
      <p:sp>
        <p:nvSpPr>
          <p:cNvPr id="4" name="Content Placeholder 3">
            <a:extLst>
              <a:ext uri="{FF2B5EF4-FFF2-40B4-BE49-F238E27FC236}">
                <a16:creationId xmlns:a16="http://schemas.microsoft.com/office/drawing/2014/main" id="{5A105C07-DE3D-40C0-AB90-0F0AE65E383D}"/>
              </a:ext>
            </a:extLst>
          </p:cNvPr>
          <p:cNvSpPr>
            <a:spLocks noGrp="1"/>
          </p:cNvSpPr>
          <p:nvPr>
            <p:ph idx="1"/>
          </p:nvPr>
        </p:nvSpPr>
        <p:spPr>
          <a:xfrm>
            <a:off x="630386" y="1986248"/>
            <a:ext cx="10515600" cy="4351338"/>
          </a:xfrm>
        </p:spPr>
        <p:txBody>
          <a:bodyPr>
            <a:normAutofit/>
          </a:bodyPr>
          <a:lstStyle/>
          <a:p>
            <a:pPr marL="0" indent="0">
              <a:buNone/>
            </a:pPr>
            <a:r>
              <a:rPr lang="en-GB" sz="3200" dirty="0">
                <a:latin typeface="Arabic Typesetting" panose="03020402040406030203" pitchFamily="66" charset="-78"/>
                <a:cs typeface="Arabic Typesetting" panose="03020402040406030203" pitchFamily="66" charset="-78"/>
              </a:rPr>
              <a:t>Back home, Roy showered, then, still feeling his post-exercise buzz, went into his parents’ room to find his dad sitting up in bed listening to the sports news on the radio.</a:t>
            </a:r>
          </a:p>
          <a:p>
            <a:pPr marL="0" indent="0">
              <a:buNone/>
            </a:pPr>
            <a:r>
              <a:rPr lang="en-GB" sz="3200" dirty="0">
                <a:latin typeface="Arabic Typesetting" panose="03020402040406030203" pitchFamily="66" charset="-78"/>
                <a:cs typeface="Arabic Typesetting" panose="03020402040406030203" pitchFamily="66" charset="-78"/>
              </a:rPr>
              <a:t>Dad’s wheelchair was at the end of the bed where Roy had parked it the night before. Danny Race winked his right eye at Roy. People used to say that father and son looked alike, but that wasn’t the case anymore.</a:t>
            </a:r>
          </a:p>
          <a:p>
            <a:pPr marL="0" indent="0">
              <a:buNone/>
            </a:pPr>
            <a:r>
              <a:rPr lang="en-GB" sz="3200" dirty="0">
                <a:latin typeface="Arabic Typesetting" panose="03020402040406030203" pitchFamily="66" charset="-78"/>
                <a:cs typeface="Arabic Typesetting" panose="03020402040406030203" pitchFamily="66" charset="-78"/>
              </a:rPr>
              <a:t>Roy was tall and lean with a flash of blond hair and a decent tan from spending the whole summer outside. His dad was pale and had lost a lot of weight.  There was a long, stitched wound on the bald bit of his head that reminded Roy of zip.  Danny Race was much changed since the operation that had turned his family’s life upside down.</a:t>
            </a:r>
          </a:p>
        </p:txBody>
      </p:sp>
    </p:spTree>
    <p:extLst>
      <p:ext uri="{BB962C8B-B14F-4D97-AF65-F5344CB8AC3E}">
        <p14:creationId xmlns:p14="http://schemas.microsoft.com/office/powerpoint/2010/main" val="337747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84608-71BC-47D6-B4E3-EA009C967761}"/>
              </a:ext>
            </a:extLst>
          </p:cNvPr>
          <p:cNvSpPr txBox="1">
            <a:spLocks/>
          </p:cNvSpPr>
          <p:nvPr/>
        </p:nvSpPr>
        <p:spPr>
          <a:xfrm>
            <a:off x="1034775" y="2413300"/>
            <a:ext cx="11437191" cy="1015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Question 1:What has happened to Roy’s dad?</a:t>
            </a:r>
          </a:p>
        </p:txBody>
      </p:sp>
    </p:spTree>
    <p:extLst>
      <p:ext uri="{BB962C8B-B14F-4D97-AF65-F5344CB8AC3E}">
        <p14:creationId xmlns:p14="http://schemas.microsoft.com/office/powerpoint/2010/main" val="199673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FAD5-61F6-4BA9-AC27-8244DEB0A0AD}"/>
              </a:ext>
            </a:extLst>
          </p:cNvPr>
          <p:cNvSpPr>
            <a:spLocks noGrp="1"/>
          </p:cNvSpPr>
          <p:nvPr>
            <p:ph type="title"/>
          </p:nvPr>
        </p:nvSpPr>
        <p:spPr>
          <a:xfrm>
            <a:off x="527645" y="697676"/>
            <a:ext cx="10515600" cy="1325563"/>
          </a:xfrm>
        </p:spPr>
        <p:txBody>
          <a:bodyPr>
            <a:normAutofit/>
          </a:bodyPr>
          <a:lstStyle/>
          <a:p>
            <a:r>
              <a:rPr lang="en-GB" b="1" dirty="0"/>
              <a:t>Suggested answer:</a:t>
            </a:r>
            <a:endParaRPr lang="en-GB" b="1" i="1" dirty="0"/>
          </a:p>
        </p:txBody>
      </p:sp>
      <p:sp>
        <p:nvSpPr>
          <p:cNvPr id="6" name="Content Placeholder 5">
            <a:extLst>
              <a:ext uri="{FF2B5EF4-FFF2-40B4-BE49-F238E27FC236}">
                <a16:creationId xmlns:a16="http://schemas.microsoft.com/office/drawing/2014/main" id="{B468D289-492C-4640-9035-AAA47556274D}"/>
              </a:ext>
            </a:extLst>
          </p:cNvPr>
          <p:cNvSpPr>
            <a:spLocks noGrp="1"/>
          </p:cNvSpPr>
          <p:nvPr>
            <p:ph sz="half" idx="2"/>
          </p:nvPr>
        </p:nvSpPr>
        <p:spPr>
          <a:xfrm>
            <a:off x="4416681" y="2165230"/>
            <a:ext cx="7294349" cy="4232240"/>
          </a:xfrm>
        </p:spPr>
        <p:txBody>
          <a:bodyPr>
            <a:normAutofit fontScale="92500" lnSpcReduction="10000"/>
          </a:bodyPr>
          <a:lstStyle/>
          <a:p>
            <a:pPr marL="0" indent="0">
              <a:buNone/>
            </a:pPr>
            <a:r>
              <a:rPr lang="en-GB" dirty="0"/>
              <a:t>From the text, we know that Roy’s dad, Danny Race has had an operation on his head. He has a wound that is healing, he is pale and he has lost weight. He has to use a wheelchair.</a:t>
            </a:r>
          </a:p>
          <a:p>
            <a:pPr marL="0" indent="0">
              <a:buNone/>
            </a:pPr>
            <a:r>
              <a:rPr lang="en-GB" dirty="0"/>
              <a:t>There is no speech between them and as it says in the text that Danny signals to his son winking with his right eye, perhaps this is one of the ways he can  communicate now.</a:t>
            </a:r>
          </a:p>
          <a:p>
            <a:pPr marL="0" indent="0">
              <a:buNone/>
            </a:pPr>
            <a:r>
              <a:rPr lang="en-GB" dirty="0"/>
              <a:t>In the last sentence the writer says that the operation has turned the family’s life upside down so the reader has to conclude that it was a very serious operation.</a:t>
            </a:r>
          </a:p>
        </p:txBody>
      </p:sp>
      <p:pic>
        <p:nvPicPr>
          <p:cNvPr id="2050" name="Picture 2">
            <a:extLst>
              <a:ext uri="{FF2B5EF4-FFF2-40B4-BE49-F238E27FC236}">
                <a16:creationId xmlns:a16="http://schemas.microsoft.com/office/drawing/2014/main" id="{4C9057E8-9C7B-4C9A-91D0-323C5BF4D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27645" y="2406770"/>
            <a:ext cx="3376799" cy="34789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AFC55D9-6D36-456E-A4DB-9405040C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814" y="157762"/>
            <a:ext cx="1188952" cy="1820412"/>
          </a:xfrm>
          <a:prstGeom prst="rect">
            <a:avLst/>
          </a:prstGeom>
        </p:spPr>
      </p:pic>
      <p:sp>
        <p:nvSpPr>
          <p:cNvPr id="7" name="Title 1">
            <a:extLst>
              <a:ext uri="{FF2B5EF4-FFF2-40B4-BE49-F238E27FC236}">
                <a16:creationId xmlns:a16="http://schemas.microsoft.com/office/drawing/2014/main" id="{B88141C1-BF8D-4BD4-B789-DEEF57F2180B}"/>
              </a:ext>
            </a:extLst>
          </p:cNvPr>
          <p:cNvSpPr txBox="1">
            <a:spLocks/>
          </p:cNvSpPr>
          <p:nvPr/>
        </p:nvSpPr>
        <p:spPr>
          <a:xfrm>
            <a:off x="457259" y="157762"/>
            <a:ext cx="11437191" cy="1015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Question 1:What has happened to Roy’s dad?</a:t>
            </a:r>
          </a:p>
        </p:txBody>
      </p:sp>
    </p:spTree>
    <p:extLst>
      <p:ext uri="{BB962C8B-B14F-4D97-AF65-F5344CB8AC3E}">
        <p14:creationId xmlns:p14="http://schemas.microsoft.com/office/powerpoint/2010/main" val="196918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0A8-F5B7-484D-8D72-475AA650B0F7}"/>
              </a:ext>
            </a:extLst>
          </p:cNvPr>
          <p:cNvSpPr>
            <a:spLocks noGrp="1"/>
          </p:cNvSpPr>
          <p:nvPr>
            <p:ph type="title"/>
          </p:nvPr>
        </p:nvSpPr>
        <p:spPr>
          <a:xfrm>
            <a:off x="467261" y="226505"/>
            <a:ext cx="11437191" cy="1015700"/>
          </a:xfrm>
        </p:spPr>
        <p:txBody>
          <a:bodyPr>
            <a:normAutofit/>
          </a:bodyPr>
          <a:lstStyle/>
          <a:p>
            <a:r>
              <a:rPr lang="en-GB" dirty="0"/>
              <a:t>Extract 2: From </a:t>
            </a:r>
            <a:r>
              <a:rPr lang="en-GB" i="1" dirty="0"/>
              <a:t>Scouted </a:t>
            </a:r>
            <a:r>
              <a:rPr lang="en-GB" dirty="0"/>
              <a:t>by </a:t>
            </a:r>
            <a:r>
              <a:rPr lang="en-GB" b="1" dirty="0"/>
              <a:t>Tom Palmer</a:t>
            </a:r>
            <a:r>
              <a:rPr lang="en-GB" dirty="0"/>
              <a:t>, page 37</a:t>
            </a:r>
          </a:p>
        </p:txBody>
      </p:sp>
      <p:sp>
        <p:nvSpPr>
          <p:cNvPr id="4" name="Content Placeholder 3">
            <a:extLst>
              <a:ext uri="{FF2B5EF4-FFF2-40B4-BE49-F238E27FC236}">
                <a16:creationId xmlns:a16="http://schemas.microsoft.com/office/drawing/2014/main" id="{5A105C07-DE3D-40C0-AB90-0F0AE65E383D}"/>
              </a:ext>
            </a:extLst>
          </p:cNvPr>
          <p:cNvSpPr>
            <a:spLocks noGrp="1"/>
          </p:cNvSpPr>
          <p:nvPr>
            <p:ph idx="1"/>
          </p:nvPr>
        </p:nvSpPr>
        <p:spPr>
          <a:xfrm>
            <a:off x="552975" y="1823410"/>
            <a:ext cx="10515600" cy="4351338"/>
          </a:xfrm>
        </p:spPr>
        <p:txBody>
          <a:bodyPr>
            <a:normAutofit/>
          </a:bodyPr>
          <a:lstStyle/>
          <a:p>
            <a:pPr marL="0" indent="0">
              <a:buNone/>
            </a:pPr>
            <a:r>
              <a:rPr lang="en-GB" sz="3600" dirty="0">
                <a:latin typeface="Arabic Typesetting" panose="03020402040406030203" pitchFamily="66" charset="-78"/>
                <a:cs typeface="Arabic Typesetting" panose="03020402040406030203" pitchFamily="66" charset="-78"/>
              </a:rPr>
              <a:t>Roy’s dad managed a half-smile, then he raised his right arm, signalling he wanted to go to the toilet. Roy helped his dad into his wheelchair. With only the right side of Danny Race’s body working, Roy needed to take the weight if his dad’s left side, putting his dad’s arm around his shoulder to ease his shoulder into his chair.</a:t>
            </a:r>
          </a:p>
          <a:p>
            <a:pPr marL="0" indent="0">
              <a:buNone/>
            </a:pPr>
            <a:r>
              <a:rPr lang="en-GB" sz="3600" dirty="0">
                <a:latin typeface="Arabic Typesetting" panose="03020402040406030203" pitchFamily="66" charset="-78"/>
                <a:cs typeface="Arabic Typesetting" panose="03020402040406030203" pitchFamily="66" charset="-78"/>
              </a:rPr>
              <a:t>Wheeling Dad out of the bedroom  to the bathroom Roy told him about being scouted for </a:t>
            </a:r>
            <a:r>
              <a:rPr lang="en-GB" sz="3600" dirty="0" err="1">
                <a:latin typeface="Arabic Typesetting" panose="03020402040406030203" pitchFamily="66" charset="-78"/>
                <a:cs typeface="Arabic Typesetting" panose="03020402040406030203" pitchFamily="66" charset="-78"/>
              </a:rPr>
              <a:t>Melchester</a:t>
            </a:r>
            <a:r>
              <a:rPr lang="en-GB" sz="3600" dirty="0">
                <a:latin typeface="Arabic Typesetting" panose="03020402040406030203" pitchFamily="66" charset="-78"/>
                <a:cs typeface="Arabic Typesetting" panose="03020402040406030203" pitchFamily="66" charset="-78"/>
              </a:rPr>
              <a:t> Rovers. He saw his dad’s light up.</a:t>
            </a:r>
          </a:p>
        </p:txBody>
      </p:sp>
    </p:spTree>
    <p:extLst>
      <p:ext uri="{BB962C8B-B14F-4D97-AF65-F5344CB8AC3E}">
        <p14:creationId xmlns:p14="http://schemas.microsoft.com/office/powerpoint/2010/main" val="296494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A1EAAA-2248-40A2-8A1F-05C608C03E9A}"/>
              </a:ext>
            </a:extLst>
          </p:cNvPr>
          <p:cNvSpPr txBox="1">
            <a:spLocks/>
          </p:cNvSpPr>
          <p:nvPr/>
        </p:nvSpPr>
        <p:spPr>
          <a:xfrm>
            <a:off x="1301433" y="2413300"/>
            <a:ext cx="11437191" cy="1015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FF0000"/>
                </a:solidFill>
              </a:rPr>
              <a:t>Question 2: How does Roy help his Dad? </a:t>
            </a:r>
          </a:p>
        </p:txBody>
      </p:sp>
    </p:spTree>
    <p:extLst>
      <p:ext uri="{BB962C8B-B14F-4D97-AF65-F5344CB8AC3E}">
        <p14:creationId xmlns:p14="http://schemas.microsoft.com/office/powerpoint/2010/main" val="45553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6503</TotalTime>
  <Words>1455</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Arabic Typesetting</vt:lpstr>
      <vt:lpstr>Arial</vt:lpstr>
      <vt:lpstr>Calibri</vt:lpstr>
      <vt:lpstr>Calibri Light</vt:lpstr>
      <vt:lpstr>inherit</vt:lpstr>
      <vt:lpstr>Lato</vt:lpstr>
      <vt:lpstr>Office Theme</vt:lpstr>
      <vt:lpstr>Roy of the Rovers by Tom Palmer</vt:lpstr>
      <vt:lpstr>Who is Tom Palmer?</vt:lpstr>
      <vt:lpstr>Interview with Tom about Roy of the Rovers </vt:lpstr>
      <vt:lpstr>Roy of the Rovers – the series so far</vt:lpstr>
      <vt:lpstr>Extract 1:From Scouted by Tom Palmer, page 35</vt:lpstr>
      <vt:lpstr>PowerPoint Presentation</vt:lpstr>
      <vt:lpstr>Suggested answer:</vt:lpstr>
      <vt:lpstr>Extract 2: From Scouted by Tom Palmer, page 37</vt:lpstr>
      <vt:lpstr>PowerPoint Presentation</vt:lpstr>
      <vt:lpstr>Suggested answer:</vt:lpstr>
      <vt:lpstr>Extract 3: From Scouted by Tom Palmer, page 72</vt:lpstr>
      <vt:lpstr>PowerPoint Presentation</vt:lpstr>
      <vt:lpstr>Suggested answer:</vt:lpstr>
      <vt:lpstr>PowerPoint Presentation</vt:lpstr>
      <vt:lpstr>Young Carers Facts</vt:lpstr>
      <vt:lpstr>Young carers, you are not alone Your local council may have local support groups Please talk to your teachers.  They can help … </vt:lpstr>
      <vt:lpstr>Other places to turn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 Ball by Tom Palmer</dc:title>
  <dc:creator>Rebecca Palmer</dc:creator>
  <cp:lastModifiedBy>Rebecca Palmer</cp:lastModifiedBy>
  <cp:revision>49</cp:revision>
  <cp:lastPrinted>2018-07-22T21:13:17Z</cp:lastPrinted>
  <dcterms:created xsi:type="dcterms:W3CDTF">2018-04-27T15:20:13Z</dcterms:created>
  <dcterms:modified xsi:type="dcterms:W3CDTF">2020-02-10T10:24:34Z</dcterms:modified>
</cp:coreProperties>
</file>