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 id="260" r:id="rId4"/>
    <p:sldId id="264" r:id="rId5"/>
    <p:sldId id="269" r:id="rId6"/>
    <p:sldId id="270" r:id="rId7"/>
    <p:sldId id="271" r:id="rId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almer" initials="RP" lastIdx="0" clrIdx="0">
    <p:extLst>
      <p:ext uri="{19B8F6BF-5375-455C-9EA6-DF929625EA0E}">
        <p15:presenceInfo xmlns:p15="http://schemas.microsoft.com/office/powerpoint/2012/main" userId="21822a65ffc54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210D-57AA-467B-9522-A8108526C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708631-748F-4119-B916-6913D2172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036F2F-5EC0-496D-948F-5E4279B53BD5}"/>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768753C7-6F5E-48F9-9927-0CF98CC98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1956A-494E-453D-8E68-AF2CAF8156E9}"/>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26627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013-45CC-4ED4-AF3C-FE2305D960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16D6D-8759-4248-85AF-785C44AFD6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46233-78D2-44B1-846A-FE4031DDD90E}"/>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713BF7CF-C94A-4DCD-92F5-68E15F44F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1A60C-5307-461F-BB3A-492EFA88529B}"/>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58369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EB691-2EDF-46D9-96BD-87DBCBD42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FF02F-1245-44F3-9669-526B9AE4B5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5B56D3-9DEE-4C08-B395-944BDB9ED9E8}"/>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41531699-59E5-4EBB-AC3E-2DA3FC699F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6F9EE-F7B2-40B5-80CB-AB04AFDAE0B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42464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439C-4D3B-48E9-901A-0F853E0112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8FC8A1-B8F4-45C5-8DEA-FBC2193BF5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9FF77-51DC-4C76-B64B-EA29E439EB4D}"/>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C8272759-0E5C-477F-8E5D-7C3E285491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6B8012-092F-4BA9-80D9-F1250C33B84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29529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5E5-638E-45D6-B927-5E060BB55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AEAA24-1FB2-4138-BBBB-3F6316FA96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D15F37-4EBD-495A-8C90-1C871232346F}"/>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2EC71580-60B6-455B-BF41-5978852B2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621461-FB8B-42E0-941D-6FDEEAEBF9E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636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08CC-B070-4304-AA98-53DA6C390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C0D9EA-FFB0-4B96-A719-77CB06083D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8B215D-83EF-4C3C-9311-BC23ACB530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01259D-392E-4EA0-9471-25714BCCF845}"/>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6" name="Footer Placeholder 5">
            <a:extLst>
              <a:ext uri="{FF2B5EF4-FFF2-40B4-BE49-F238E27FC236}">
                <a16:creationId xmlns:a16="http://schemas.microsoft.com/office/drawing/2014/main" id="{03E72B5D-1DC8-4E56-9702-CD2FE68804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17F94B-04B7-4E8D-A844-BC512A18AC6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1227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A878-59EC-46AB-A725-E7472ED5FE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5D3A6-9931-43A6-A908-18594FD16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462FA-4B26-440E-94EF-C26380BED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46F893-230C-46E2-BEE6-B1CE10B4B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E721B-8EBB-42C2-9A97-C5AABA06A6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36FA41-825D-4397-A87F-3C63BCDB1C7F}"/>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8" name="Footer Placeholder 7">
            <a:extLst>
              <a:ext uri="{FF2B5EF4-FFF2-40B4-BE49-F238E27FC236}">
                <a16:creationId xmlns:a16="http://schemas.microsoft.com/office/drawing/2014/main" id="{9F515880-1713-46DC-B554-DB26E5CE65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D9A554-5566-43B4-9103-D58F01B26095}"/>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4707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8A3A-B48A-440A-B93A-4C650BE1FA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91FBA6-60E2-4F46-BF62-942FA10B9711}"/>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4" name="Footer Placeholder 3">
            <a:extLst>
              <a:ext uri="{FF2B5EF4-FFF2-40B4-BE49-F238E27FC236}">
                <a16:creationId xmlns:a16="http://schemas.microsoft.com/office/drawing/2014/main" id="{665F7DE9-C38E-4CE1-8266-D9CC493924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9A9DB7-37C3-4A92-876D-005FC868CB5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93019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F2C6-5A29-46E1-BA7B-01033CDEE9D0}"/>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3" name="Footer Placeholder 2">
            <a:extLst>
              <a:ext uri="{FF2B5EF4-FFF2-40B4-BE49-F238E27FC236}">
                <a16:creationId xmlns:a16="http://schemas.microsoft.com/office/drawing/2014/main" id="{406DB090-9F61-451D-8389-0D05344DA8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876654-0492-44EC-87F7-E51545F0E3A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38422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37F8-42B0-4139-952A-2C3634467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5E0E4E-48E2-4710-BEAA-6E7AA02F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9F8C58-267B-40D5-A43C-60092914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AC091-59B4-4B98-814B-7BAE8BDC199C}"/>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6" name="Footer Placeholder 5">
            <a:extLst>
              <a:ext uri="{FF2B5EF4-FFF2-40B4-BE49-F238E27FC236}">
                <a16:creationId xmlns:a16="http://schemas.microsoft.com/office/drawing/2014/main" id="{55823772-B82E-4CD7-A7A3-BAA8F7648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799218-4D51-4049-8602-CECC2A53A6F6}"/>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4492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FC10-62B6-48FF-AAB1-0C4818C5B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B1B0CE-5101-4F0A-9A88-149D14F97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9F6BA6-F001-4757-A68D-2F3D043A7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DF3852-A81F-4D18-8C14-FDB8F53B3DB5}"/>
              </a:ext>
            </a:extLst>
          </p:cNvPr>
          <p:cNvSpPr>
            <a:spLocks noGrp="1"/>
          </p:cNvSpPr>
          <p:nvPr>
            <p:ph type="dt" sz="half" idx="10"/>
          </p:nvPr>
        </p:nvSpPr>
        <p:spPr/>
        <p:txBody>
          <a:bodyPr/>
          <a:lstStyle/>
          <a:p>
            <a:fld id="{5F90156D-6D98-47C8-BADC-996675EA4512}" type="datetimeFigureOut">
              <a:rPr lang="en-GB" smtClean="0"/>
              <a:t>25/07/2018</a:t>
            </a:fld>
            <a:endParaRPr lang="en-GB"/>
          </a:p>
        </p:txBody>
      </p:sp>
      <p:sp>
        <p:nvSpPr>
          <p:cNvPr id="6" name="Footer Placeholder 5">
            <a:extLst>
              <a:ext uri="{FF2B5EF4-FFF2-40B4-BE49-F238E27FC236}">
                <a16:creationId xmlns:a16="http://schemas.microsoft.com/office/drawing/2014/main" id="{2ECC846B-AAEA-4E41-9431-756D97F3D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19FB6-8160-4183-95B2-21875BA49F2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53168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11399-291F-4132-8BF4-433681369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BD964D-AB83-4333-A33E-7F9C51FC4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A35D7-1596-4622-89A9-D82C34F62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0156D-6D98-47C8-BADC-996675EA4512}" type="datetimeFigureOut">
              <a:rPr lang="en-GB" smtClean="0"/>
              <a:t>25/07/2018</a:t>
            </a:fld>
            <a:endParaRPr lang="en-GB"/>
          </a:p>
        </p:txBody>
      </p:sp>
      <p:sp>
        <p:nvSpPr>
          <p:cNvPr id="5" name="Footer Placeholder 4">
            <a:extLst>
              <a:ext uri="{FF2B5EF4-FFF2-40B4-BE49-F238E27FC236}">
                <a16:creationId xmlns:a16="http://schemas.microsoft.com/office/drawing/2014/main" id="{0EA30C85-D32D-41EA-B4F1-3727D93BA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588327-40AE-44C0-8C4D-A222150D2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B4B1-4054-4145-A4A8-ECF33EAA5B30}" type="slidenum">
              <a:rPr lang="en-GB" smtClean="0"/>
              <a:t>‹#›</a:t>
            </a:fld>
            <a:endParaRPr lang="en-GB"/>
          </a:p>
        </p:txBody>
      </p:sp>
    </p:spTree>
    <p:extLst>
      <p:ext uri="{BB962C8B-B14F-4D97-AF65-F5344CB8AC3E}">
        <p14:creationId xmlns:p14="http://schemas.microsoft.com/office/powerpoint/2010/main" val="253403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tompalmer.co.uk/armistice-runn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9359-AC73-4CB9-9347-1AC3EB28BC8A}"/>
              </a:ext>
            </a:extLst>
          </p:cNvPr>
          <p:cNvSpPr>
            <a:spLocks noGrp="1"/>
          </p:cNvSpPr>
          <p:nvPr>
            <p:ph type="ctrTitle"/>
          </p:nvPr>
        </p:nvSpPr>
        <p:spPr>
          <a:xfrm>
            <a:off x="670790" y="419763"/>
            <a:ext cx="5626493" cy="1789175"/>
          </a:xfrm>
        </p:spPr>
        <p:txBody>
          <a:bodyPr>
            <a:normAutofit/>
          </a:bodyPr>
          <a:lstStyle/>
          <a:p>
            <a:r>
              <a:rPr lang="en-GB" i="1" dirty="0"/>
              <a:t>Armistice Runner </a:t>
            </a:r>
            <a:r>
              <a:rPr lang="en-GB" dirty="0"/>
              <a:t>by Tom Palmer</a:t>
            </a:r>
          </a:p>
        </p:txBody>
      </p:sp>
      <p:pic>
        <p:nvPicPr>
          <p:cNvPr id="4098" name="Picture 2">
            <a:extLst>
              <a:ext uri="{FF2B5EF4-FFF2-40B4-BE49-F238E27FC236}">
                <a16:creationId xmlns:a16="http://schemas.microsoft.com/office/drawing/2014/main" id="{7BD87417-4A29-48C8-AAAA-C0CBE33A62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790" y="5303639"/>
            <a:ext cx="11000750" cy="1477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28A91C-2FAD-4A05-AD77-1F08F1916A2D}"/>
              </a:ext>
            </a:extLst>
          </p:cNvPr>
          <p:cNvSpPr/>
          <p:nvPr/>
        </p:nvSpPr>
        <p:spPr>
          <a:xfrm>
            <a:off x="709579" y="2730261"/>
            <a:ext cx="6096000" cy="1754326"/>
          </a:xfrm>
          <a:prstGeom prst="rect">
            <a:avLst/>
          </a:prstGeom>
        </p:spPr>
        <p:txBody>
          <a:bodyPr>
            <a:spAutoFit/>
          </a:bodyPr>
          <a:lstStyle/>
          <a:p>
            <a:pPr>
              <a:spcAft>
                <a:spcPts val="0"/>
              </a:spcAft>
            </a:pPr>
            <a:r>
              <a:rPr lang="en-GB" b="1" i="1" dirty="0">
                <a:latin typeface="Arial" panose="020B0604020202020204" pitchFamily="34" charset="0"/>
                <a:ea typeface="Calibri" panose="020F0502020204030204" pitchFamily="34" charset="0"/>
                <a:cs typeface="Calibri" panose="020F0502020204030204" pitchFamily="34" charset="0"/>
              </a:rPr>
              <a:t>‘Powerfully poignant, this is a book not to be missed ... If there is one WWI story you read this year to commemorate the centenary, let it be this one!’</a:t>
            </a:r>
            <a:endParaRPr lang="en-GB" sz="2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dirty="0">
              <a:latin typeface="Arial" panose="020B0604020202020204" pitchFamily="34" charset="0"/>
              <a:ea typeface="Calibri" panose="020F0502020204030204" pitchFamily="34" charset="0"/>
              <a:cs typeface="Calibri" panose="020F0502020204030204" pitchFamily="34" charset="0"/>
            </a:endParaRPr>
          </a:p>
          <a:p>
            <a:pPr>
              <a:spcAft>
                <a:spcPts val="0"/>
              </a:spcAft>
            </a:pPr>
            <a:r>
              <a:rPr lang="en-GB" dirty="0">
                <a:latin typeface="Arial" panose="020B0604020202020204" pitchFamily="34" charset="0"/>
                <a:ea typeface="Calibri" panose="020F0502020204030204" pitchFamily="34" charset="0"/>
                <a:cs typeface="Calibri" panose="020F0502020204030204" pitchFamily="34" charset="0"/>
              </a:rPr>
              <a:t>Scott Evans, The Reader Teacher &amp; #</a:t>
            </a:r>
            <a:r>
              <a:rPr lang="en-GB" dirty="0" err="1">
                <a:latin typeface="Arial" panose="020B0604020202020204" pitchFamily="34" charset="0"/>
                <a:ea typeface="Calibri" panose="020F0502020204030204" pitchFamily="34" charset="0"/>
                <a:cs typeface="Calibri" panose="020F0502020204030204" pitchFamily="34" charset="0"/>
              </a:rPr>
              <a:t>PrimarySchoolBookClub</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9E5DDE9-8859-4CD2-8ECF-7E9273A27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422" y="419763"/>
            <a:ext cx="3237118" cy="4931546"/>
          </a:xfrm>
          <a:prstGeom prst="rect">
            <a:avLst/>
          </a:prstGeom>
        </p:spPr>
      </p:pic>
    </p:spTree>
    <p:extLst>
      <p:ext uri="{BB962C8B-B14F-4D97-AF65-F5344CB8AC3E}">
        <p14:creationId xmlns:p14="http://schemas.microsoft.com/office/powerpoint/2010/main" val="412688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82EC-3C2A-4F5A-A1B6-8DD35C18C900}"/>
              </a:ext>
            </a:extLst>
          </p:cNvPr>
          <p:cNvSpPr>
            <a:spLocks noGrp="1"/>
          </p:cNvSpPr>
          <p:nvPr>
            <p:ph type="title"/>
          </p:nvPr>
        </p:nvSpPr>
        <p:spPr/>
        <p:txBody>
          <a:bodyPr/>
          <a:lstStyle/>
          <a:p>
            <a:r>
              <a:rPr lang="en-GB" dirty="0"/>
              <a:t>Who is Tom Palmer?</a:t>
            </a:r>
          </a:p>
        </p:txBody>
      </p:sp>
      <p:sp>
        <p:nvSpPr>
          <p:cNvPr id="3" name="Content Placeholder 2">
            <a:extLst>
              <a:ext uri="{FF2B5EF4-FFF2-40B4-BE49-F238E27FC236}">
                <a16:creationId xmlns:a16="http://schemas.microsoft.com/office/drawing/2014/main" id="{605207EB-E3C0-4CA9-A642-CC0B7EBB761C}"/>
              </a:ext>
            </a:extLst>
          </p:cNvPr>
          <p:cNvSpPr>
            <a:spLocks noGrp="1"/>
          </p:cNvSpPr>
          <p:nvPr>
            <p:ph sz="half" idx="1"/>
          </p:nvPr>
        </p:nvSpPr>
        <p:spPr>
          <a:xfrm>
            <a:off x="5262853" y="1783325"/>
            <a:ext cx="5181600" cy="4195421"/>
          </a:xfrm>
        </p:spPr>
        <p:txBody>
          <a:bodyPr/>
          <a:lstStyle/>
          <a:p>
            <a:r>
              <a:rPr lang="en-GB" dirty="0"/>
              <a:t>Tom Palmer is the author of     40 children’s books including the </a:t>
            </a:r>
            <a:r>
              <a:rPr lang="en-GB" i="1" dirty="0"/>
              <a:t>Football Academy</a:t>
            </a:r>
            <a:r>
              <a:rPr lang="en-GB" dirty="0"/>
              <a:t>, </a:t>
            </a:r>
            <a:r>
              <a:rPr lang="en-GB" i="1" dirty="0"/>
              <a:t>Foul Play</a:t>
            </a:r>
            <a:r>
              <a:rPr lang="en-GB" dirty="0"/>
              <a:t>, </a:t>
            </a:r>
            <a:r>
              <a:rPr lang="en-GB" i="1" dirty="0"/>
              <a:t>Rugby Academy</a:t>
            </a:r>
            <a:r>
              <a:rPr lang="en-GB" dirty="0"/>
              <a:t>, </a:t>
            </a:r>
            <a:r>
              <a:rPr lang="en-GB" i="1" dirty="0"/>
              <a:t>Wings</a:t>
            </a:r>
            <a:r>
              <a:rPr lang="en-GB" dirty="0"/>
              <a:t> and the </a:t>
            </a:r>
            <a:r>
              <a:rPr lang="en-GB" i="1" dirty="0"/>
              <a:t>Defenders</a:t>
            </a:r>
            <a:r>
              <a:rPr lang="en-GB" dirty="0"/>
              <a:t> series.</a:t>
            </a:r>
          </a:p>
          <a:p>
            <a:r>
              <a:rPr lang="en-GB" i="1" dirty="0"/>
              <a:t>Foul Play </a:t>
            </a:r>
            <a:r>
              <a:rPr lang="en-GB" dirty="0"/>
              <a:t>was shortlisted for the Blue Peter Book of the Year award.</a:t>
            </a:r>
          </a:p>
        </p:txBody>
      </p:sp>
      <p:pic>
        <p:nvPicPr>
          <p:cNvPr id="6" name="Content Placeholder 5">
            <a:extLst>
              <a:ext uri="{FF2B5EF4-FFF2-40B4-BE49-F238E27FC236}">
                <a16:creationId xmlns:a16="http://schemas.microsoft.com/office/drawing/2014/main" id="{0922240F-B58E-49EA-99A9-0F48880C04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1783325"/>
            <a:ext cx="4068714" cy="4195421"/>
          </a:xfrm>
        </p:spPr>
      </p:pic>
      <p:pic>
        <p:nvPicPr>
          <p:cNvPr id="5" name="Picture 4">
            <a:extLst>
              <a:ext uri="{FF2B5EF4-FFF2-40B4-BE49-F238E27FC236}">
                <a16:creationId xmlns:a16="http://schemas.microsoft.com/office/drawing/2014/main" id="{0A9EAE9F-AD92-4755-ABF4-25D90CF84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spTree>
    <p:extLst>
      <p:ext uri="{BB962C8B-B14F-4D97-AF65-F5344CB8AC3E}">
        <p14:creationId xmlns:p14="http://schemas.microsoft.com/office/powerpoint/2010/main" val="13199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32F4-520A-48E7-8970-0CF3E948190A}"/>
              </a:ext>
            </a:extLst>
          </p:cNvPr>
          <p:cNvSpPr>
            <a:spLocks noGrp="1"/>
          </p:cNvSpPr>
          <p:nvPr>
            <p:ph type="title"/>
          </p:nvPr>
        </p:nvSpPr>
        <p:spPr/>
        <p:txBody>
          <a:bodyPr/>
          <a:lstStyle/>
          <a:p>
            <a:r>
              <a:rPr lang="en-GB" dirty="0"/>
              <a:t>What is </a:t>
            </a:r>
            <a:r>
              <a:rPr lang="en-GB" i="1" dirty="0"/>
              <a:t>Armistice Runner </a:t>
            </a:r>
            <a:r>
              <a:rPr lang="en-GB" dirty="0"/>
              <a:t>about?</a:t>
            </a:r>
          </a:p>
        </p:txBody>
      </p:sp>
      <p:sp>
        <p:nvSpPr>
          <p:cNvPr id="3" name="Content Placeholder 2">
            <a:extLst>
              <a:ext uri="{FF2B5EF4-FFF2-40B4-BE49-F238E27FC236}">
                <a16:creationId xmlns:a16="http://schemas.microsoft.com/office/drawing/2014/main" id="{A3FEE70B-8C8C-4971-8FE3-4300E0A5BFC9}"/>
              </a:ext>
            </a:extLst>
          </p:cNvPr>
          <p:cNvSpPr>
            <a:spLocks noGrp="1"/>
          </p:cNvSpPr>
          <p:nvPr>
            <p:ph sz="half" idx="1"/>
          </p:nvPr>
        </p:nvSpPr>
        <p:spPr>
          <a:xfrm>
            <a:off x="5193102" y="1953427"/>
            <a:ext cx="5063704" cy="4351338"/>
          </a:xfrm>
        </p:spPr>
        <p:txBody>
          <a:bodyPr>
            <a:normAutofit/>
          </a:bodyPr>
          <a:lstStyle/>
          <a:p>
            <a:pPr marL="0" indent="0">
              <a:lnSpc>
                <a:spcPct val="100000"/>
              </a:lnSpc>
              <a:buNone/>
            </a:pPr>
            <a:r>
              <a:rPr lang="en-GB" i="1" dirty="0"/>
              <a:t>Armistice Runner </a:t>
            </a:r>
            <a:r>
              <a:rPr lang="en-GB" dirty="0"/>
              <a:t>is about a thirteen-year-old cross country/fell runner called Lily and her great, great grandfather, who was a champion fell runner before he became a trench runner during the last weeks of the First World War.</a:t>
            </a:r>
          </a:p>
        </p:txBody>
      </p:sp>
      <p:pic>
        <p:nvPicPr>
          <p:cNvPr id="7" name="Picture 6">
            <a:extLst>
              <a:ext uri="{FF2B5EF4-FFF2-40B4-BE49-F238E27FC236}">
                <a16:creationId xmlns:a16="http://schemas.microsoft.com/office/drawing/2014/main" id="{BB352502-0930-4107-B039-4552787E1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53427"/>
            <a:ext cx="3230081" cy="2951145"/>
          </a:xfrm>
          <a:prstGeom prst="rect">
            <a:avLst/>
          </a:prstGeom>
        </p:spPr>
      </p:pic>
      <p:pic>
        <p:nvPicPr>
          <p:cNvPr id="5" name="Picture 4">
            <a:extLst>
              <a:ext uri="{FF2B5EF4-FFF2-40B4-BE49-F238E27FC236}">
                <a16:creationId xmlns:a16="http://schemas.microsoft.com/office/drawing/2014/main" id="{B0E9E88E-FE58-4247-993C-CBCA5CC45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spTree>
    <p:extLst>
      <p:ext uri="{BB962C8B-B14F-4D97-AF65-F5344CB8AC3E}">
        <p14:creationId xmlns:p14="http://schemas.microsoft.com/office/powerpoint/2010/main" val="351176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AD5-61F6-4BA9-AC27-8244DEB0A0AD}"/>
              </a:ext>
            </a:extLst>
          </p:cNvPr>
          <p:cNvSpPr>
            <a:spLocks noGrp="1"/>
          </p:cNvSpPr>
          <p:nvPr>
            <p:ph type="title"/>
          </p:nvPr>
        </p:nvSpPr>
        <p:spPr/>
        <p:txBody>
          <a:bodyPr/>
          <a:lstStyle/>
          <a:p>
            <a:r>
              <a:rPr lang="en-GB" dirty="0"/>
              <a:t>Interview with Tom Palmer about writing</a:t>
            </a:r>
            <a:r>
              <a:rPr lang="en-GB" i="1" dirty="0"/>
              <a:t> Armistice Runner</a:t>
            </a:r>
          </a:p>
        </p:txBody>
      </p:sp>
      <p:sp>
        <p:nvSpPr>
          <p:cNvPr id="6" name="Content Placeholder 5">
            <a:extLst>
              <a:ext uri="{FF2B5EF4-FFF2-40B4-BE49-F238E27FC236}">
                <a16:creationId xmlns:a16="http://schemas.microsoft.com/office/drawing/2014/main" id="{B468D289-492C-4640-9035-AAA47556274D}"/>
              </a:ext>
            </a:extLst>
          </p:cNvPr>
          <p:cNvSpPr>
            <a:spLocks noGrp="1"/>
          </p:cNvSpPr>
          <p:nvPr>
            <p:ph sz="half" idx="2"/>
          </p:nvPr>
        </p:nvSpPr>
        <p:spPr>
          <a:xfrm>
            <a:off x="3200357" y="2037506"/>
            <a:ext cx="7073703" cy="4351338"/>
          </a:xfrm>
        </p:spPr>
        <p:txBody>
          <a:bodyPr>
            <a:normAutofit/>
          </a:bodyPr>
          <a:lstStyle/>
          <a:p>
            <a:pPr marL="0" indent="0">
              <a:buNone/>
            </a:pPr>
            <a:r>
              <a:rPr lang="en-GB" b="1" dirty="0"/>
              <a:t>Why did you write about dementia?</a:t>
            </a:r>
          </a:p>
          <a:p>
            <a:pPr marL="0" indent="0">
              <a:buNone/>
            </a:pPr>
            <a:r>
              <a:rPr lang="en-GB" i="1" dirty="0"/>
              <a:t>Tom : Today’s grandparents are often portrayed in books as retired, cosy and very much hands-on with their grandchildren.  </a:t>
            </a:r>
          </a:p>
          <a:p>
            <a:pPr marL="0" indent="0">
              <a:buNone/>
            </a:pPr>
            <a:r>
              <a:rPr lang="en-GB" i="1" dirty="0"/>
              <a:t>Sadly, many more families today are coping with the </a:t>
            </a:r>
            <a:r>
              <a:rPr lang="en-GB" i="1" dirty="0" err="1"/>
              <a:t>heartbreaking</a:t>
            </a:r>
            <a:r>
              <a:rPr lang="en-GB" i="1" dirty="0"/>
              <a:t> affect dementia has on their older loved ones. I have witnessed this in my own family.  In </a:t>
            </a:r>
            <a:r>
              <a:rPr lang="en-GB" dirty="0"/>
              <a:t>Armistice Runner,</a:t>
            </a:r>
            <a:r>
              <a:rPr lang="en-GB" i="1" dirty="0"/>
              <a:t> I tried to capture the impact this has through Lily’s warm relationship with her ailing gran.  </a:t>
            </a:r>
            <a:endParaRPr lang="en-GB" dirty="0"/>
          </a:p>
          <a:p>
            <a:pPr marL="0" indent="0">
              <a:buNone/>
            </a:pPr>
            <a:endParaRPr lang="en-GB" i="1" dirty="0"/>
          </a:p>
          <a:p>
            <a:pPr marL="0" indent="0">
              <a:buNone/>
            </a:pPr>
            <a:endParaRPr lang="en-GB" i="1" dirty="0"/>
          </a:p>
        </p:txBody>
      </p:sp>
      <p:pic>
        <p:nvPicPr>
          <p:cNvPr id="4" name="Picture 3">
            <a:extLst>
              <a:ext uri="{FF2B5EF4-FFF2-40B4-BE49-F238E27FC236}">
                <a16:creationId xmlns:a16="http://schemas.microsoft.com/office/drawing/2014/main" id="{28D40CDB-DAE6-4DFD-AACC-8BE99BE80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pic>
        <p:nvPicPr>
          <p:cNvPr id="3" name="Picture 2">
            <a:extLst>
              <a:ext uri="{FF2B5EF4-FFF2-40B4-BE49-F238E27FC236}">
                <a16:creationId xmlns:a16="http://schemas.microsoft.com/office/drawing/2014/main" id="{B72CA91A-EB84-4DE5-B80A-B3FDB7B61A2A}"/>
              </a:ext>
            </a:extLst>
          </p:cNvPr>
          <p:cNvPicPr>
            <a:picLocks noChangeAspect="1"/>
          </p:cNvPicPr>
          <p:nvPr/>
        </p:nvPicPr>
        <p:blipFill>
          <a:blip r:embed="rId3"/>
          <a:stretch>
            <a:fillRect/>
          </a:stretch>
        </p:blipFill>
        <p:spPr>
          <a:xfrm>
            <a:off x="838200" y="2037506"/>
            <a:ext cx="1988570" cy="4035931"/>
          </a:xfrm>
          <a:prstGeom prst="rect">
            <a:avLst/>
          </a:prstGeom>
        </p:spPr>
      </p:pic>
      <p:sp>
        <p:nvSpPr>
          <p:cNvPr id="5" name="TextBox 4">
            <a:extLst>
              <a:ext uri="{FF2B5EF4-FFF2-40B4-BE49-F238E27FC236}">
                <a16:creationId xmlns:a16="http://schemas.microsoft.com/office/drawing/2014/main" id="{9B21D0BF-5E75-4671-8E79-3D467061EBF0}"/>
              </a:ext>
            </a:extLst>
          </p:cNvPr>
          <p:cNvSpPr txBox="1"/>
          <p:nvPr/>
        </p:nvSpPr>
        <p:spPr>
          <a:xfrm>
            <a:off x="838200" y="6167887"/>
            <a:ext cx="1988570" cy="276999"/>
          </a:xfrm>
          <a:prstGeom prst="rect">
            <a:avLst/>
          </a:prstGeom>
          <a:noFill/>
        </p:spPr>
        <p:txBody>
          <a:bodyPr wrap="square" rtlCol="0">
            <a:spAutoFit/>
          </a:bodyPr>
          <a:lstStyle/>
          <a:p>
            <a:r>
              <a:rPr lang="en-GB" sz="1200" i="1" dirty="0"/>
              <a:t>Me and my grandparents</a:t>
            </a:r>
          </a:p>
        </p:txBody>
      </p:sp>
    </p:spTree>
    <p:extLst>
      <p:ext uri="{BB962C8B-B14F-4D97-AF65-F5344CB8AC3E}">
        <p14:creationId xmlns:p14="http://schemas.microsoft.com/office/powerpoint/2010/main" val="130753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a:xfrm>
            <a:off x="467265" y="373751"/>
            <a:ext cx="10515600" cy="1325563"/>
          </a:xfrm>
        </p:spPr>
        <p:txBody>
          <a:bodyPr/>
          <a:lstStyle/>
          <a:p>
            <a:r>
              <a:rPr lang="en-GB" dirty="0"/>
              <a:t>From </a:t>
            </a:r>
            <a:r>
              <a:rPr lang="en-GB" i="1" dirty="0"/>
              <a:t>Armistice Runner </a:t>
            </a:r>
            <a:r>
              <a:rPr lang="en-GB" dirty="0"/>
              <a:t>by </a:t>
            </a:r>
            <a:r>
              <a:rPr lang="en-GB" b="1" dirty="0"/>
              <a:t>Tom Palmer</a:t>
            </a:r>
            <a:r>
              <a:rPr lang="en-GB" dirty="0"/>
              <a:t>, </a:t>
            </a:r>
            <a:br>
              <a:rPr lang="en-GB" dirty="0"/>
            </a:br>
            <a:r>
              <a:rPr lang="en-GB" dirty="0"/>
              <a:t>Chapter 3</a:t>
            </a:r>
          </a:p>
        </p:txBody>
      </p:sp>
      <p:sp>
        <p:nvSpPr>
          <p:cNvPr id="3" name="Content Placeholder 2">
            <a:extLst>
              <a:ext uri="{FF2B5EF4-FFF2-40B4-BE49-F238E27FC236}">
                <a16:creationId xmlns:a16="http://schemas.microsoft.com/office/drawing/2014/main" id="{A0E35745-AE64-4604-B5E3-6658BBA51500}"/>
              </a:ext>
            </a:extLst>
          </p:cNvPr>
          <p:cNvSpPr>
            <a:spLocks noGrp="1"/>
          </p:cNvSpPr>
          <p:nvPr>
            <p:ph idx="1"/>
          </p:nvPr>
        </p:nvSpPr>
        <p:spPr>
          <a:xfrm>
            <a:off x="372373" y="2051285"/>
            <a:ext cx="11368178" cy="3883689"/>
          </a:xfrm>
        </p:spPr>
        <p:txBody>
          <a:bodyPr>
            <a:normAutofit fontScale="25000" lnSpcReduction="20000"/>
          </a:bodyPr>
          <a:lstStyle/>
          <a:p>
            <a:pPr marL="0" indent="0">
              <a:lnSpc>
                <a:spcPct val="120000"/>
              </a:lnSpc>
              <a:spcBef>
                <a:spcPts val="0"/>
              </a:spcBef>
              <a:spcAft>
                <a:spcPts val="600"/>
              </a:spcAft>
              <a:buNone/>
            </a:pPr>
            <a:r>
              <a:rPr lang="en-GB" sz="9600" dirty="0"/>
              <a:t>As soon as she walked into her grandparents’ house, Lily understood. Things had changed.</a:t>
            </a:r>
          </a:p>
          <a:p>
            <a:pPr marL="0" indent="0">
              <a:lnSpc>
                <a:spcPct val="120000"/>
              </a:lnSpc>
              <a:spcBef>
                <a:spcPts val="0"/>
              </a:spcBef>
              <a:spcAft>
                <a:spcPts val="600"/>
              </a:spcAft>
              <a:buNone/>
            </a:pPr>
            <a:r>
              <a:rPr lang="en-GB" sz="9600" dirty="0"/>
              <a:t>There were two bin bags in the hall, full of rubbish and tied at the top. The house smelled </a:t>
            </a:r>
          </a:p>
          <a:p>
            <a:pPr marL="0" indent="0">
              <a:lnSpc>
                <a:spcPct val="120000"/>
              </a:lnSpc>
              <a:spcBef>
                <a:spcPts val="0"/>
              </a:spcBef>
              <a:spcAft>
                <a:spcPts val="600"/>
              </a:spcAft>
              <a:buNone/>
            </a:pPr>
            <a:r>
              <a:rPr lang="en-GB" sz="9600" dirty="0"/>
              <a:t>funny, not like its usual comfortable smell of Gran’s home‑cooked dinners or furniture polished until it gleamed.</a:t>
            </a:r>
          </a:p>
          <a:p>
            <a:pPr marL="0" indent="0">
              <a:lnSpc>
                <a:spcPct val="120000"/>
              </a:lnSpc>
              <a:spcBef>
                <a:spcPts val="0"/>
              </a:spcBef>
              <a:spcAft>
                <a:spcPts val="600"/>
              </a:spcAft>
              <a:buNone/>
            </a:pPr>
            <a:r>
              <a:rPr lang="en-GB" sz="9600" dirty="0"/>
              <a:t>Granddad had his arms open wide in welcome, but his eyes looked weary to Lily. His skin was grey and crumpled. Lily felt pain rising from her stomach to her chest. She clutched the present of a wrapped red scarf that she’d bought for her gran tighter in front of her.</a:t>
            </a:r>
          </a:p>
          <a:p>
            <a:pPr marL="0" indent="0">
              <a:lnSpc>
                <a:spcPct val="120000"/>
              </a:lnSpc>
              <a:spcBef>
                <a:spcPts val="0"/>
              </a:spcBef>
              <a:spcAft>
                <a:spcPts val="600"/>
              </a:spcAft>
              <a:buNone/>
            </a:pPr>
            <a:r>
              <a:rPr lang="en-GB" sz="9600" dirty="0"/>
              <a:t>“What’s that weird smell?” Tim asked.</a:t>
            </a:r>
          </a:p>
          <a:p>
            <a:pPr marL="0" indent="0">
              <a:lnSpc>
                <a:spcPct val="120000"/>
              </a:lnSpc>
              <a:spcBef>
                <a:spcPts val="0"/>
              </a:spcBef>
              <a:spcAft>
                <a:spcPts val="600"/>
              </a:spcAft>
              <a:buNone/>
            </a:pPr>
            <a:r>
              <a:rPr lang="en-GB" sz="9600" dirty="0"/>
              <a:t>“I’ve let the place go, Timmy.” Granddad tried to smile. “Need to concentrate on your gran. I keep the front room, kitchen and bedroom nice. The rest will have to go to the dogs.”</a:t>
            </a:r>
          </a:p>
          <a:p>
            <a:endParaRPr lang="en-GB" dirty="0"/>
          </a:p>
        </p:txBody>
      </p:sp>
      <p:pic>
        <p:nvPicPr>
          <p:cNvPr id="14" name="Picture 13">
            <a:extLst>
              <a:ext uri="{FF2B5EF4-FFF2-40B4-BE49-F238E27FC236}">
                <a16:creationId xmlns:a16="http://schemas.microsoft.com/office/drawing/2014/main" id="{07BC9310-B493-4222-9363-2DBDC8884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spTree>
    <p:extLst>
      <p:ext uri="{BB962C8B-B14F-4D97-AF65-F5344CB8AC3E}">
        <p14:creationId xmlns:p14="http://schemas.microsoft.com/office/powerpoint/2010/main" val="351956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AF661-70F7-4784-B135-0CFD62062E3F}"/>
              </a:ext>
            </a:extLst>
          </p:cNvPr>
          <p:cNvSpPr>
            <a:spLocks noGrp="1"/>
          </p:cNvSpPr>
          <p:nvPr>
            <p:ph idx="1"/>
          </p:nvPr>
        </p:nvSpPr>
        <p:spPr>
          <a:xfrm>
            <a:off x="765048" y="1627632"/>
            <a:ext cx="10515600" cy="5122472"/>
          </a:xfrm>
        </p:spPr>
        <p:txBody>
          <a:bodyPr>
            <a:normAutofit/>
          </a:bodyPr>
          <a:lstStyle/>
          <a:p>
            <a:pPr marL="0" lvl="0" indent="457200" eaLnBrk="0" fontAlgn="base" hangingPunct="0">
              <a:lnSpc>
                <a:spcPct val="100000"/>
              </a:lnSpc>
              <a:spcBef>
                <a:spcPct val="0"/>
              </a:spcBef>
              <a:spcAft>
                <a:spcPct val="0"/>
              </a:spcAft>
              <a:buNone/>
            </a:pPr>
            <a:endParaRPr kumimoji="0" lang="en-GB" altLang="en-US" sz="2200" b="0" i="0" u="none" strike="noStrike" cap="none" normalizeH="0" baseline="0" dirty="0">
              <a:ln>
                <a:noFill/>
              </a:ln>
              <a:solidFill>
                <a:schemeClr val="tx1"/>
              </a:solidFill>
              <a:effectLst/>
            </a:endParaRPr>
          </a:p>
          <a:p>
            <a:endParaRPr lang="en-GB" dirty="0"/>
          </a:p>
        </p:txBody>
      </p:sp>
      <p:pic>
        <p:nvPicPr>
          <p:cNvPr id="5" name="Picture 4">
            <a:extLst>
              <a:ext uri="{FF2B5EF4-FFF2-40B4-BE49-F238E27FC236}">
                <a16:creationId xmlns:a16="http://schemas.microsoft.com/office/drawing/2014/main" id="{FE2DC814-D211-4660-B2CA-F8137355F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sp>
        <p:nvSpPr>
          <p:cNvPr id="2" name="TextBox 1">
            <a:extLst>
              <a:ext uri="{FF2B5EF4-FFF2-40B4-BE49-F238E27FC236}">
                <a16:creationId xmlns:a16="http://schemas.microsoft.com/office/drawing/2014/main" id="{F7F50AB5-444F-4D17-817F-38E2504CB0F2}"/>
              </a:ext>
            </a:extLst>
          </p:cNvPr>
          <p:cNvSpPr txBox="1"/>
          <p:nvPr/>
        </p:nvSpPr>
        <p:spPr>
          <a:xfrm>
            <a:off x="450011" y="1647343"/>
            <a:ext cx="10830637" cy="5210657"/>
          </a:xfrm>
          <a:prstGeom prst="rect">
            <a:avLst/>
          </a:prstGeom>
          <a:noFill/>
        </p:spPr>
        <p:txBody>
          <a:bodyPr wrap="square" rtlCol="0">
            <a:spAutoFit/>
          </a:bodyPr>
          <a:lstStyle/>
          <a:p>
            <a:pPr>
              <a:lnSpc>
                <a:spcPct val="120000"/>
              </a:lnSpc>
              <a:spcAft>
                <a:spcPts val="600"/>
              </a:spcAft>
            </a:pPr>
            <a:r>
              <a:rPr lang="en-GB" sz="2400" dirty="0"/>
              <a:t>“What have you done to Meg and Gus?” Tim asked.</a:t>
            </a:r>
          </a:p>
          <a:p>
            <a:pPr>
              <a:lnSpc>
                <a:spcPct val="120000"/>
              </a:lnSpc>
              <a:spcAft>
                <a:spcPts val="600"/>
              </a:spcAft>
            </a:pPr>
            <a:r>
              <a:rPr lang="en-GB" sz="2400" dirty="0"/>
              <a:t>“Tim,” Mum rebuked.</a:t>
            </a:r>
          </a:p>
          <a:p>
            <a:pPr>
              <a:spcAft>
                <a:spcPts val="600"/>
              </a:spcAft>
            </a:pPr>
            <a:r>
              <a:rPr lang="en-GB" sz="2400" dirty="0"/>
              <a:t>“It’s OK.” Granddad sighed. “Tim can ask what he wants. There’s no point avoiding the truth.” </a:t>
            </a:r>
          </a:p>
          <a:p>
            <a:pPr>
              <a:spcAft>
                <a:spcPts val="600"/>
              </a:spcAft>
            </a:pPr>
            <a:r>
              <a:rPr lang="en-GB" sz="2400" dirty="0"/>
              <a:t>Granddad looked at Lily as he replied in a softer voice. “The dogs live in the back garden now. In the shed. Keeps them out of our way.”</a:t>
            </a:r>
          </a:p>
          <a:p>
            <a:pPr>
              <a:spcAft>
                <a:spcPts val="600"/>
              </a:spcAft>
            </a:pPr>
            <a:r>
              <a:rPr lang="en-GB" sz="2400" dirty="0"/>
              <a:t>The dogs lived outside! Lily had to stop herself gasping. She couldn’t believe it. All the time she’d  been growing up, Meg and Gus had been in the house. She loved them and they loved her. They felt almost like cousins to her, rather than animals. But now they were outside. In the cold.</a:t>
            </a:r>
          </a:p>
          <a:p>
            <a:pPr>
              <a:spcAft>
                <a:spcPts val="600"/>
              </a:spcAft>
            </a:pPr>
            <a:r>
              <a:rPr lang="en-GB" sz="2400" dirty="0"/>
              <a:t>“Come on in,” Granddad said.</a:t>
            </a:r>
          </a:p>
          <a:p>
            <a:pPr>
              <a:spcBef>
                <a:spcPts val="600"/>
              </a:spcBef>
            </a:pPr>
            <a:endParaRPr lang="en-GB" sz="2400" dirty="0"/>
          </a:p>
        </p:txBody>
      </p:sp>
    </p:spTree>
    <p:extLst>
      <p:ext uri="{BB962C8B-B14F-4D97-AF65-F5344CB8AC3E}">
        <p14:creationId xmlns:p14="http://schemas.microsoft.com/office/powerpoint/2010/main" val="85957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1F6A3-EB8A-4545-AC36-F0651C708255}"/>
              </a:ext>
            </a:extLst>
          </p:cNvPr>
          <p:cNvSpPr>
            <a:spLocks noGrp="1"/>
          </p:cNvSpPr>
          <p:nvPr>
            <p:ph idx="1"/>
          </p:nvPr>
        </p:nvSpPr>
        <p:spPr>
          <a:xfrm>
            <a:off x="561497" y="1700224"/>
            <a:ext cx="10515600" cy="4386903"/>
          </a:xfrm>
        </p:spPr>
        <p:txBody>
          <a:bodyPr>
            <a:normAutofit/>
          </a:bodyPr>
          <a:lstStyle/>
          <a:p>
            <a:pPr marL="0" indent="0">
              <a:lnSpc>
                <a:spcPct val="100000"/>
              </a:lnSpc>
              <a:spcBef>
                <a:spcPts val="0"/>
              </a:spcBef>
              <a:spcAft>
                <a:spcPts val="600"/>
              </a:spcAft>
              <a:buNone/>
            </a:pPr>
            <a:r>
              <a:rPr lang="en-GB" sz="2400" dirty="0"/>
              <a:t>Gran was in the front room. There was a fire burning in the hearth, a neat stack of tinder and logs next to it, and a painting of hills on the wall above the fireplace. Lily smiled. Granddad was right. </a:t>
            </a:r>
          </a:p>
          <a:p>
            <a:pPr marL="0" indent="0">
              <a:lnSpc>
                <a:spcPct val="100000"/>
              </a:lnSpc>
              <a:spcBef>
                <a:spcPts val="0"/>
              </a:spcBef>
              <a:spcAft>
                <a:spcPts val="600"/>
              </a:spcAft>
              <a:buNone/>
            </a:pPr>
            <a:r>
              <a:rPr lang="en-GB" sz="2400" dirty="0"/>
              <a:t>This room felt good. This room hadn’t changed.</a:t>
            </a:r>
          </a:p>
          <a:p>
            <a:pPr marL="0" indent="0">
              <a:lnSpc>
                <a:spcPct val="100000"/>
              </a:lnSpc>
              <a:spcBef>
                <a:spcPts val="0"/>
              </a:spcBef>
              <a:spcAft>
                <a:spcPts val="600"/>
              </a:spcAft>
              <a:buNone/>
            </a:pPr>
            <a:r>
              <a:rPr lang="en-GB" sz="2400" dirty="0"/>
              <a:t>But Gran had. She looked smaller somehow. Lily hesitated for a half‑second before going to give her a big hug. Tim stayed by the door and put his hand into his mum’s.</a:t>
            </a:r>
          </a:p>
          <a:p>
            <a:pPr marL="0" indent="0">
              <a:lnSpc>
                <a:spcPct val="100000"/>
              </a:lnSpc>
              <a:spcBef>
                <a:spcPts val="0"/>
              </a:spcBef>
              <a:spcAft>
                <a:spcPts val="600"/>
              </a:spcAft>
              <a:buNone/>
            </a:pPr>
            <a:r>
              <a:rPr lang="en-GB" sz="2400" dirty="0"/>
              <a:t>They sat down in a circle of chairs and sofas.</a:t>
            </a:r>
          </a:p>
          <a:p>
            <a:pPr marL="0" indent="0">
              <a:lnSpc>
                <a:spcPct val="100000"/>
              </a:lnSpc>
              <a:spcBef>
                <a:spcPts val="0"/>
              </a:spcBef>
              <a:spcAft>
                <a:spcPts val="600"/>
              </a:spcAft>
              <a:buNone/>
            </a:pPr>
            <a:r>
              <a:rPr lang="en-GB" sz="2400" dirty="0"/>
              <a:t>Dad tried to start a conversation with his mum. </a:t>
            </a:r>
          </a:p>
          <a:p>
            <a:pPr marL="0" indent="0">
              <a:lnSpc>
                <a:spcPct val="100000"/>
              </a:lnSpc>
              <a:spcBef>
                <a:spcPts val="0"/>
              </a:spcBef>
              <a:spcAft>
                <a:spcPts val="600"/>
              </a:spcAft>
              <a:buNone/>
            </a:pPr>
            <a:r>
              <a:rPr lang="en-GB" sz="2400" dirty="0"/>
              <a:t>But she seemed to be half dreaming, miles away. </a:t>
            </a:r>
          </a:p>
          <a:p>
            <a:pPr marL="0" indent="0">
              <a:lnSpc>
                <a:spcPct val="100000"/>
              </a:lnSpc>
              <a:spcBef>
                <a:spcPts val="0"/>
              </a:spcBef>
              <a:spcAft>
                <a:spcPts val="600"/>
              </a:spcAft>
              <a:buNone/>
            </a:pPr>
            <a:r>
              <a:rPr lang="en-GB" sz="2400" dirty="0"/>
              <a:t>After a few attempts, Dad stood up, rubbed his face and left the room</a:t>
            </a: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14EDE1-3DAF-42F7-A5C1-B8D3C5C8D4A5}"/>
              </a:ext>
            </a:extLst>
          </p:cNvPr>
          <p:cNvSpPr/>
          <p:nvPr/>
        </p:nvSpPr>
        <p:spPr>
          <a:xfrm>
            <a:off x="7340137" y="6055689"/>
            <a:ext cx="5035335" cy="1015663"/>
          </a:xfrm>
          <a:prstGeom prst="rect">
            <a:avLst/>
          </a:prstGeom>
        </p:spPr>
        <p:txBody>
          <a:bodyPr wrap="square">
            <a:spAutoFit/>
          </a:bodyPr>
          <a:lstStyle/>
          <a:p>
            <a:r>
              <a:rPr lang="en-GB" altLang="en-US" dirty="0">
                <a:latin typeface="Arial" panose="020B0604020202020204" pitchFamily="34" charset="0"/>
                <a:ea typeface="Calibri" panose="020F0502020204030204" pitchFamily="34" charset="0"/>
                <a:cs typeface="Arial" panose="020B0604020202020204" pitchFamily="34" charset="0"/>
              </a:rPr>
              <a:t>Find out more about Armistice Runner here: </a:t>
            </a:r>
            <a:r>
              <a:rPr lang="en-GB" altLang="en-US" dirty="0">
                <a:latin typeface="Arial" panose="020B0604020202020204" pitchFamily="34" charset="0"/>
                <a:ea typeface="Calibri" panose="020F0502020204030204" pitchFamily="34" charset="0"/>
                <a:cs typeface="Arial" panose="020B0604020202020204" pitchFamily="34" charset="0"/>
                <a:hlinkClick r:id="rId2"/>
              </a:rPr>
              <a:t>http://tompalmer.co.uk/armistice-runner/</a:t>
            </a:r>
            <a:endParaRPr lang="en-GB" altLang="en-US" dirty="0">
              <a:latin typeface="Arial" panose="020B0604020202020204" pitchFamily="34" charset="0"/>
              <a:ea typeface="Calibri" panose="020F0502020204030204" pitchFamily="34" charset="0"/>
              <a:cs typeface="Arial" panose="020B0604020202020204" pitchFamily="34" charset="0"/>
            </a:endParaRPr>
          </a:p>
          <a:p>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E544FE7-7E4D-4F4F-8EAD-8D09F3DFB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393" y="272488"/>
            <a:ext cx="1106812" cy="1686160"/>
          </a:xfrm>
          <a:prstGeom prst="rect">
            <a:avLst/>
          </a:prstGeom>
        </p:spPr>
      </p:pic>
    </p:spTree>
    <p:extLst>
      <p:ext uri="{BB962C8B-B14F-4D97-AF65-F5344CB8AC3E}">
        <p14:creationId xmlns:p14="http://schemas.microsoft.com/office/powerpoint/2010/main" val="143549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6864</TotalTime>
  <Words>622</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Armistice Runner by Tom Palmer</vt:lpstr>
      <vt:lpstr>Who is Tom Palmer?</vt:lpstr>
      <vt:lpstr>What is Armistice Runner about?</vt:lpstr>
      <vt:lpstr>Interview with Tom Palmer about writing Armistice Runner</vt:lpstr>
      <vt:lpstr>From Armistice Runner by Tom Palmer,  Chapter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Ball by Tom Palmer</dc:title>
  <dc:creator>Rebecca Palmer</dc:creator>
  <cp:lastModifiedBy>Rebecca Palmer</cp:lastModifiedBy>
  <cp:revision>23</cp:revision>
  <cp:lastPrinted>2018-07-22T21:13:17Z</cp:lastPrinted>
  <dcterms:created xsi:type="dcterms:W3CDTF">2018-04-27T15:20:13Z</dcterms:created>
  <dcterms:modified xsi:type="dcterms:W3CDTF">2018-07-25T08:35:02Z</dcterms:modified>
</cp:coreProperties>
</file>