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9" r:id="rId3"/>
    <p:sldId id="260" r:id="rId4"/>
    <p:sldId id="258" r:id="rId5"/>
    <p:sldId id="257"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almer" initials="RP" lastIdx="0" clrIdx="0">
    <p:extLst>
      <p:ext uri="{19B8F6BF-5375-455C-9EA6-DF929625EA0E}">
        <p15:presenceInfo xmlns:p15="http://schemas.microsoft.com/office/powerpoint/2012/main" userId="21822a65ffc54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2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210D-57AA-467B-9522-A8108526C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708631-748F-4119-B916-6913D2172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036F2F-5EC0-496D-948F-5E4279B53BD5}"/>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5" name="Footer Placeholder 4">
            <a:extLst>
              <a:ext uri="{FF2B5EF4-FFF2-40B4-BE49-F238E27FC236}">
                <a16:creationId xmlns:a16="http://schemas.microsoft.com/office/drawing/2014/main" id="{768753C7-6F5E-48F9-9927-0CF98CC98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1956A-494E-453D-8E68-AF2CAF8156E9}"/>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26627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013-45CC-4ED4-AF3C-FE2305D960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16D6D-8759-4248-85AF-785C44AFD6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46233-78D2-44B1-846A-FE4031DDD90E}"/>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5" name="Footer Placeholder 4">
            <a:extLst>
              <a:ext uri="{FF2B5EF4-FFF2-40B4-BE49-F238E27FC236}">
                <a16:creationId xmlns:a16="http://schemas.microsoft.com/office/drawing/2014/main" id="{713BF7CF-C94A-4DCD-92F5-68E15F44F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1A60C-5307-461F-BB3A-492EFA88529B}"/>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258369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EB691-2EDF-46D9-96BD-87DBCBD42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FF02F-1245-44F3-9669-526B9AE4B5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5B56D3-9DEE-4C08-B395-944BDB9ED9E8}"/>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5" name="Footer Placeholder 4">
            <a:extLst>
              <a:ext uri="{FF2B5EF4-FFF2-40B4-BE49-F238E27FC236}">
                <a16:creationId xmlns:a16="http://schemas.microsoft.com/office/drawing/2014/main" id="{41531699-59E5-4EBB-AC3E-2DA3FC699F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6F9EE-F7B2-40B5-80CB-AB04AFDAE0B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42464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439C-4D3B-48E9-901A-0F853E0112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8FC8A1-B8F4-45C5-8DEA-FBC2193BF5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9FF77-51DC-4C76-B64B-EA29E439EB4D}"/>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5" name="Footer Placeholder 4">
            <a:extLst>
              <a:ext uri="{FF2B5EF4-FFF2-40B4-BE49-F238E27FC236}">
                <a16:creationId xmlns:a16="http://schemas.microsoft.com/office/drawing/2014/main" id="{C8272759-0E5C-477F-8E5D-7C3E285491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6B8012-092F-4BA9-80D9-F1250C33B84C}"/>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129529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5E5-638E-45D6-B927-5E060BB55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AEAA24-1FB2-4138-BBBB-3F6316FA96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D15F37-4EBD-495A-8C90-1C871232346F}"/>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5" name="Footer Placeholder 4">
            <a:extLst>
              <a:ext uri="{FF2B5EF4-FFF2-40B4-BE49-F238E27FC236}">
                <a16:creationId xmlns:a16="http://schemas.microsoft.com/office/drawing/2014/main" id="{2EC71580-60B6-455B-BF41-5978852B2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621461-FB8B-42E0-941D-6FDEEAEBF9E1}"/>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6368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08CC-B070-4304-AA98-53DA6C390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C0D9EA-FFB0-4B96-A719-77CB06083D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8B215D-83EF-4C3C-9311-BC23ACB530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01259D-392E-4EA0-9471-25714BCCF845}"/>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6" name="Footer Placeholder 5">
            <a:extLst>
              <a:ext uri="{FF2B5EF4-FFF2-40B4-BE49-F238E27FC236}">
                <a16:creationId xmlns:a16="http://schemas.microsoft.com/office/drawing/2014/main" id="{03E72B5D-1DC8-4E56-9702-CD2FE68804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17F94B-04B7-4E8D-A844-BC512A18AC6C}"/>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1227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A878-59EC-46AB-A725-E7472ED5FE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85D3A6-9931-43A6-A908-18594FD16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2462FA-4B26-440E-94EF-C26380BED2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46F893-230C-46E2-BEE6-B1CE10B4B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E721B-8EBB-42C2-9A97-C5AABA06A6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36FA41-825D-4397-A87F-3C63BCDB1C7F}"/>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8" name="Footer Placeholder 7">
            <a:extLst>
              <a:ext uri="{FF2B5EF4-FFF2-40B4-BE49-F238E27FC236}">
                <a16:creationId xmlns:a16="http://schemas.microsoft.com/office/drawing/2014/main" id="{9F515880-1713-46DC-B554-DB26E5CE65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D9A554-5566-43B4-9103-D58F01B26095}"/>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4707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8A3A-B48A-440A-B93A-4C650BE1FA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91FBA6-60E2-4F46-BF62-942FA10B9711}"/>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4" name="Footer Placeholder 3">
            <a:extLst>
              <a:ext uri="{FF2B5EF4-FFF2-40B4-BE49-F238E27FC236}">
                <a16:creationId xmlns:a16="http://schemas.microsoft.com/office/drawing/2014/main" id="{665F7DE9-C38E-4CE1-8266-D9CC493924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9A9DB7-37C3-4A92-876D-005FC868CB51}"/>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93019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4F2C6-5A29-46E1-BA7B-01033CDEE9D0}"/>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3" name="Footer Placeholder 2">
            <a:extLst>
              <a:ext uri="{FF2B5EF4-FFF2-40B4-BE49-F238E27FC236}">
                <a16:creationId xmlns:a16="http://schemas.microsoft.com/office/drawing/2014/main" id="{406DB090-9F61-451D-8389-0D05344DA8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876654-0492-44EC-87F7-E51545F0E3A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238422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37F8-42B0-4139-952A-2C3634467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5E0E4E-48E2-4710-BEAA-6E7AA02F2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9F8C58-267B-40D5-A43C-60092914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AC091-59B4-4B98-814B-7BAE8BDC199C}"/>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6" name="Footer Placeholder 5">
            <a:extLst>
              <a:ext uri="{FF2B5EF4-FFF2-40B4-BE49-F238E27FC236}">
                <a16:creationId xmlns:a16="http://schemas.microsoft.com/office/drawing/2014/main" id="{55823772-B82E-4CD7-A7A3-BAA8F7648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799218-4D51-4049-8602-CECC2A53A6F6}"/>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144921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FC10-62B6-48FF-AAB1-0C4818C5B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B1B0CE-5101-4F0A-9A88-149D14F97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9F6BA6-F001-4757-A68D-2F3D043A7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DF3852-A81F-4D18-8C14-FDB8F53B3DB5}"/>
              </a:ext>
            </a:extLst>
          </p:cNvPr>
          <p:cNvSpPr>
            <a:spLocks noGrp="1"/>
          </p:cNvSpPr>
          <p:nvPr>
            <p:ph type="dt" sz="half" idx="10"/>
          </p:nvPr>
        </p:nvSpPr>
        <p:spPr/>
        <p:txBody>
          <a:bodyPr/>
          <a:lstStyle/>
          <a:p>
            <a:fld id="{5F90156D-6D98-47C8-BADC-996675EA4512}" type="datetimeFigureOut">
              <a:rPr lang="en-GB" smtClean="0"/>
              <a:t>27/04/2018</a:t>
            </a:fld>
            <a:endParaRPr lang="en-GB"/>
          </a:p>
        </p:txBody>
      </p:sp>
      <p:sp>
        <p:nvSpPr>
          <p:cNvPr id="6" name="Footer Placeholder 5">
            <a:extLst>
              <a:ext uri="{FF2B5EF4-FFF2-40B4-BE49-F238E27FC236}">
                <a16:creationId xmlns:a16="http://schemas.microsoft.com/office/drawing/2014/main" id="{2ECC846B-AAEA-4E41-9431-756D97F3D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19FB6-8160-4183-95B2-21875BA49F2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53168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11399-291F-4132-8BF4-433681369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BD964D-AB83-4333-A33E-7F9C51FC4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6A35D7-1596-4622-89A9-D82C34F62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0156D-6D98-47C8-BADC-996675EA4512}" type="datetimeFigureOut">
              <a:rPr lang="en-GB" smtClean="0"/>
              <a:t>27/04/2018</a:t>
            </a:fld>
            <a:endParaRPr lang="en-GB"/>
          </a:p>
        </p:txBody>
      </p:sp>
      <p:sp>
        <p:nvSpPr>
          <p:cNvPr id="5" name="Footer Placeholder 4">
            <a:extLst>
              <a:ext uri="{FF2B5EF4-FFF2-40B4-BE49-F238E27FC236}">
                <a16:creationId xmlns:a16="http://schemas.microsoft.com/office/drawing/2014/main" id="{0EA30C85-D32D-41EA-B4F1-3727D93BA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588327-40AE-44C0-8C4D-A222150D2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1B4B1-4054-4145-A4A8-ECF33EAA5B30}" type="slidenum">
              <a:rPr lang="en-GB" smtClean="0"/>
              <a:t>‹#›</a:t>
            </a:fld>
            <a:endParaRPr lang="en-GB"/>
          </a:p>
        </p:txBody>
      </p:sp>
    </p:spTree>
    <p:extLst>
      <p:ext uri="{BB962C8B-B14F-4D97-AF65-F5344CB8AC3E}">
        <p14:creationId xmlns:p14="http://schemas.microsoft.com/office/powerpoint/2010/main" val="253403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tompalmer.co.uk/foul-play/dead-ball/" TargetMode="External"/><Relationship Id="rId7" Type="http://schemas.openxmlformats.org/officeDocument/2006/relationships/image" Target="../media/image4.png"/><Relationship Id="rId2" Type="http://schemas.openxmlformats.org/officeDocument/2006/relationships/hyperlink" Target="http://tompalmer.co.uk/foul-play-2/" TargetMode="External"/><Relationship Id="rId1" Type="http://schemas.openxmlformats.org/officeDocument/2006/relationships/slideLayout" Target="../slideLayouts/slideLayout4.xml"/><Relationship Id="rId6" Type="http://schemas.openxmlformats.org/officeDocument/2006/relationships/hyperlink" Target="http://tompalmer.co.uk/foul-play/own-goal/" TargetMode="External"/><Relationship Id="rId5" Type="http://schemas.openxmlformats.org/officeDocument/2006/relationships/hyperlink" Target="http://tompalmer.co.uk/foul-play/killer-pass/" TargetMode="External"/><Relationship Id="rId4" Type="http://schemas.openxmlformats.org/officeDocument/2006/relationships/hyperlink" Target="http://tompalmer.co.uk/foul-play/off-s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tompalmer.co.uk/foul-play/dead-bal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9359-AC73-4CB9-9347-1AC3EB28BC8A}"/>
              </a:ext>
            </a:extLst>
          </p:cNvPr>
          <p:cNvSpPr>
            <a:spLocks noGrp="1"/>
          </p:cNvSpPr>
          <p:nvPr>
            <p:ph type="ctrTitle"/>
          </p:nvPr>
        </p:nvSpPr>
        <p:spPr>
          <a:xfrm>
            <a:off x="1792224" y="1149732"/>
            <a:ext cx="4632001" cy="2387600"/>
          </a:xfrm>
        </p:spPr>
        <p:txBody>
          <a:bodyPr/>
          <a:lstStyle/>
          <a:p>
            <a:r>
              <a:rPr lang="en-GB" i="1" dirty="0"/>
              <a:t>Dead Ball </a:t>
            </a:r>
            <a:r>
              <a:rPr lang="en-GB" dirty="0"/>
              <a:t>by </a:t>
            </a:r>
            <a:br>
              <a:rPr lang="en-GB" dirty="0"/>
            </a:br>
            <a:r>
              <a:rPr lang="en-GB" dirty="0"/>
              <a:t>Tom Palmer</a:t>
            </a:r>
          </a:p>
        </p:txBody>
      </p:sp>
      <p:sp>
        <p:nvSpPr>
          <p:cNvPr id="3" name="Subtitle 2">
            <a:extLst>
              <a:ext uri="{FF2B5EF4-FFF2-40B4-BE49-F238E27FC236}">
                <a16:creationId xmlns:a16="http://schemas.microsoft.com/office/drawing/2014/main" id="{E0BC3D70-300C-47DD-B9C7-A454BA424A14}"/>
              </a:ext>
            </a:extLst>
          </p:cNvPr>
          <p:cNvSpPr>
            <a:spLocks noGrp="1"/>
          </p:cNvSpPr>
          <p:nvPr>
            <p:ph type="subTitle" idx="1"/>
          </p:nvPr>
        </p:nvSpPr>
        <p:spPr>
          <a:xfrm>
            <a:off x="819930" y="4160961"/>
            <a:ext cx="6038070" cy="847272"/>
          </a:xfrm>
        </p:spPr>
        <p:txBody>
          <a:bodyPr>
            <a:normAutofit/>
          </a:bodyPr>
          <a:lstStyle/>
          <a:p>
            <a:pPr algn="l"/>
            <a:r>
              <a:rPr lang="en-GB" dirty="0"/>
              <a:t>Researching fiction set in Russia to link to the </a:t>
            </a:r>
            <a:r>
              <a:rPr lang="en-GB" b="1" dirty="0"/>
              <a:t>2018 men’s football World Cup</a:t>
            </a:r>
          </a:p>
        </p:txBody>
      </p:sp>
      <p:pic>
        <p:nvPicPr>
          <p:cNvPr id="4098" name="Picture 2" descr="http://www.bbc.co.uk/bradford/content/images/2006/05/25/tom_palmer_world_cup_203_203x152.jpg">
            <a:extLst>
              <a:ext uri="{FF2B5EF4-FFF2-40B4-BE49-F238E27FC236}">
                <a16:creationId xmlns:a16="http://schemas.microsoft.com/office/drawing/2014/main" id="{7BD87417-4A29-48C8-AAAA-C0CBE33A6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330" y="1654694"/>
            <a:ext cx="4478740" cy="3353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B3F385-3E2D-440B-BFFE-335B00F1B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30" y="1851172"/>
            <a:ext cx="1114581" cy="1686160"/>
          </a:xfrm>
          <a:prstGeom prst="rect">
            <a:avLst/>
          </a:prstGeom>
        </p:spPr>
      </p:pic>
    </p:spTree>
    <p:extLst>
      <p:ext uri="{BB962C8B-B14F-4D97-AF65-F5344CB8AC3E}">
        <p14:creationId xmlns:p14="http://schemas.microsoft.com/office/powerpoint/2010/main" val="412688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82EC-3C2A-4F5A-A1B6-8DD35C18C900}"/>
              </a:ext>
            </a:extLst>
          </p:cNvPr>
          <p:cNvSpPr>
            <a:spLocks noGrp="1"/>
          </p:cNvSpPr>
          <p:nvPr>
            <p:ph type="title"/>
          </p:nvPr>
        </p:nvSpPr>
        <p:spPr/>
        <p:txBody>
          <a:bodyPr/>
          <a:lstStyle/>
          <a:p>
            <a:r>
              <a:rPr lang="en-GB" dirty="0"/>
              <a:t>Who is Tom Palmer?</a:t>
            </a:r>
          </a:p>
        </p:txBody>
      </p:sp>
      <p:sp>
        <p:nvSpPr>
          <p:cNvPr id="3" name="Content Placeholder 2">
            <a:extLst>
              <a:ext uri="{FF2B5EF4-FFF2-40B4-BE49-F238E27FC236}">
                <a16:creationId xmlns:a16="http://schemas.microsoft.com/office/drawing/2014/main" id="{605207EB-E3C0-4CA9-A642-CC0B7EBB761C}"/>
              </a:ext>
            </a:extLst>
          </p:cNvPr>
          <p:cNvSpPr>
            <a:spLocks noGrp="1"/>
          </p:cNvSpPr>
          <p:nvPr>
            <p:ph sz="half" idx="1"/>
          </p:nvPr>
        </p:nvSpPr>
        <p:spPr/>
        <p:txBody>
          <a:bodyPr/>
          <a:lstStyle/>
          <a:p>
            <a:r>
              <a:rPr lang="en-GB" dirty="0"/>
              <a:t>Tom Palmer is the author of 40 children’s books including the </a:t>
            </a:r>
            <a:r>
              <a:rPr lang="en-GB" i="1" dirty="0"/>
              <a:t>Football Academy</a:t>
            </a:r>
            <a:r>
              <a:rPr lang="en-GB" dirty="0"/>
              <a:t>, </a:t>
            </a:r>
            <a:r>
              <a:rPr lang="en-GB" i="1" dirty="0"/>
              <a:t>Foul Play</a:t>
            </a:r>
            <a:r>
              <a:rPr lang="en-GB" dirty="0"/>
              <a:t>, </a:t>
            </a:r>
            <a:r>
              <a:rPr lang="en-GB" i="1" dirty="0"/>
              <a:t>Rugby Academy</a:t>
            </a:r>
            <a:r>
              <a:rPr lang="en-GB" dirty="0"/>
              <a:t>, </a:t>
            </a:r>
            <a:r>
              <a:rPr lang="en-GB" i="1" dirty="0"/>
              <a:t>Wings</a:t>
            </a:r>
            <a:r>
              <a:rPr lang="en-GB" dirty="0"/>
              <a:t> and </a:t>
            </a:r>
            <a:r>
              <a:rPr lang="en-GB" i="1" dirty="0"/>
              <a:t>Defenders</a:t>
            </a:r>
            <a:r>
              <a:rPr lang="en-GB" dirty="0"/>
              <a:t> series.</a:t>
            </a:r>
          </a:p>
          <a:p>
            <a:r>
              <a:rPr lang="en-GB" i="1" dirty="0"/>
              <a:t>Foul Play </a:t>
            </a:r>
            <a:r>
              <a:rPr lang="en-GB" dirty="0"/>
              <a:t>was shortlisted for the Blue Peter Book of the Year award.</a:t>
            </a:r>
          </a:p>
        </p:txBody>
      </p:sp>
      <p:pic>
        <p:nvPicPr>
          <p:cNvPr id="6" name="Content Placeholder 5">
            <a:extLst>
              <a:ext uri="{FF2B5EF4-FFF2-40B4-BE49-F238E27FC236}">
                <a16:creationId xmlns:a16="http://schemas.microsoft.com/office/drawing/2014/main" id="{0922240F-B58E-49EA-99A9-0F48880C04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5086" y="823429"/>
            <a:ext cx="4068714" cy="4195421"/>
          </a:xfrm>
        </p:spPr>
      </p:pic>
    </p:spTree>
    <p:extLst>
      <p:ext uri="{BB962C8B-B14F-4D97-AF65-F5344CB8AC3E}">
        <p14:creationId xmlns:p14="http://schemas.microsoft.com/office/powerpoint/2010/main" val="13199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32F4-520A-48E7-8970-0CF3E948190A}"/>
              </a:ext>
            </a:extLst>
          </p:cNvPr>
          <p:cNvSpPr>
            <a:spLocks noGrp="1"/>
          </p:cNvSpPr>
          <p:nvPr>
            <p:ph type="title"/>
          </p:nvPr>
        </p:nvSpPr>
        <p:spPr/>
        <p:txBody>
          <a:bodyPr/>
          <a:lstStyle/>
          <a:p>
            <a:r>
              <a:rPr lang="en-GB" dirty="0"/>
              <a:t>What are the </a:t>
            </a:r>
            <a:r>
              <a:rPr lang="en-GB" i="1" dirty="0"/>
              <a:t>Foul Play </a:t>
            </a:r>
            <a:r>
              <a:rPr lang="en-GB" dirty="0"/>
              <a:t>books about?</a:t>
            </a:r>
          </a:p>
        </p:txBody>
      </p:sp>
      <p:sp>
        <p:nvSpPr>
          <p:cNvPr id="3" name="Content Placeholder 2">
            <a:extLst>
              <a:ext uri="{FF2B5EF4-FFF2-40B4-BE49-F238E27FC236}">
                <a16:creationId xmlns:a16="http://schemas.microsoft.com/office/drawing/2014/main" id="{A3FEE70B-8C8C-4971-8FE3-4300E0A5BFC9}"/>
              </a:ext>
            </a:extLst>
          </p:cNvPr>
          <p:cNvSpPr>
            <a:spLocks noGrp="1"/>
          </p:cNvSpPr>
          <p:nvPr>
            <p:ph sz="half" idx="1"/>
          </p:nvPr>
        </p:nvSpPr>
        <p:spPr>
          <a:xfrm>
            <a:off x="838200" y="1714945"/>
            <a:ext cx="6284976" cy="4351338"/>
          </a:xfrm>
        </p:spPr>
        <p:txBody>
          <a:bodyPr>
            <a:normAutofit fontScale="85000" lnSpcReduction="20000"/>
          </a:bodyPr>
          <a:lstStyle/>
          <a:p>
            <a:r>
              <a:rPr lang="en-GB" dirty="0"/>
              <a:t>The heroes in </a:t>
            </a:r>
            <a:r>
              <a:rPr lang="en-GB" i="1" dirty="0"/>
              <a:t>Foul Play </a:t>
            </a:r>
            <a:r>
              <a:rPr lang="en-GB" dirty="0"/>
              <a:t>are a teenage wannabe detective called Danny Harte and his friend Charlotte.</a:t>
            </a:r>
          </a:p>
          <a:p>
            <a:r>
              <a:rPr lang="en-GB" dirty="0"/>
              <a:t>Danny &amp; Charlotte take on a dodgy football chairman and burglars in </a:t>
            </a:r>
            <a:r>
              <a:rPr lang="en-GB" i="1" u="sng" dirty="0">
                <a:hlinkClick r:id="rId2"/>
              </a:rPr>
              <a:t>Foul Play, </a:t>
            </a:r>
            <a:r>
              <a:rPr lang="en-GB" dirty="0"/>
              <a:t>then a Russian billionaire in </a:t>
            </a:r>
            <a:r>
              <a:rPr lang="en-GB" i="1" u="sng" dirty="0">
                <a:hlinkClick r:id="rId3"/>
              </a:rPr>
              <a:t>Dead Ball</a:t>
            </a:r>
            <a:r>
              <a:rPr lang="en-GB" u="sng" dirty="0">
                <a:hlinkClick r:id="rId3"/>
              </a:rPr>
              <a:t>.  </a:t>
            </a:r>
            <a:r>
              <a:rPr lang="en-GB" dirty="0"/>
              <a:t>In </a:t>
            </a:r>
            <a:r>
              <a:rPr lang="en-GB" i="1" u="sng" dirty="0">
                <a:hlinkClick r:id="rId4"/>
              </a:rPr>
              <a:t>Off Side</a:t>
            </a:r>
            <a:r>
              <a:rPr lang="en-GB" dirty="0"/>
              <a:t> they take on a corrupt football agent and in </a:t>
            </a:r>
            <a:r>
              <a:rPr lang="en-GB" i="1" u="sng" dirty="0">
                <a:hlinkClick r:id="rId5" tooltip="Killer Pass"/>
              </a:rPr>
              <a:t>Killer Pass</a:t>
            </a:r>
            <a:r>
              <a:rPr lang="en-GB" dirty="0"/>
              <a:t>, Danny tackles a burglar of footballers’ houses.  In the final book in the series, </a:t>
            </a:r>
            <a:r>
              <a:rPr lang="en-GB" u="sng" dirty="0">
                <a:hlinkClick r:id="rId6" tooltip="Own Goal"/>
              </a:rPr>
              <a:t>Own Goal</a:t>
            </a:r>
            <a:r>
              <a:rPr lang="en-GB" dirty="0"/>
              <a:t>, Danny heads to Italy to tackle a worldwide football scam.</a:t>
            </a:r>
          </a:p>
          <a:p>
            <a:r>
              <a:rPr lang="en-GB" dirty="0"/>
              <a:t>Danny is sometimes helped by journalist Anton Holt who he met whilst on work experience at the local newspaper. </a:t>
            </a:r>
          </a:p>
          <a:p>
            <a:endParaRPr lang="en-GB" dirty="0"/>
          </a:p>
        </p:txBody>
      </p:sp>
      <p:pic>
        <p:nvPicPr>
          <p:cNvPr id="6" name="Content Placeholder 5">
            <a:extLst>
              <a:ext uri="{FF2B5EF4-FFF2-40B4-BE49-F238E27FC236}">
                <a16:creationId xmlns:a16="http://schemas.microsoft.com/office/drawing/2014/main" id="{88026893-816D-47D2-934F-2DF421188606}"/>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770493" y="1690688"/>
            <a:ext cx="3768504" cy="3768504"/>
          </a:xfrm>
        </p:spPr>
      </p:pic>
    </p:spTree>
    <p:extLst>
      <p:ext uri="{BB962C8B-B14F-4D97-AF65-F5344CB8AC3E}">
        <p14:creationId xmlns:p14="http://schemas.microsoft.com/office/powerpoint/2010/main" val="351176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FAD5-61F6-4BA9-AC27-8244DEB0A0AD}"/>
              </a:ext>
            </a:extLst>
          </p:cNvPr>
          <p:cNvSpPr>
            <a:spLocks noGrp="1"/>
          </p:cNvSpPr>
          <p:nvPr>
            <p:ph type="title"/>
          </p:nvPr>
        </p:nvSpPr>
        <p:spPr/>
        <p:txBody>
          <a:bodyPr/>
          <a:lstStyle/>
          <a:p>
            <a:r>
              <a:rPr lang="en-GB" dirty="0"/>
              <a:t>Anton Holt interviews Tom Palmer about writing</a:t>
            </a:r>
            <a:r>
              <a:rPr lang="en-GB" i="1" dirty="0"/>
              <a:t> Dead Ball</a:t>
            </a:r>
          </a:p>
        </p:txBody>
      </p:sp>
      <p:sp>
        <p:nvSpPr>
          <p:cNvPr id="3" name="Content Placeholder 2">
            <a:extLst>
              <a:ext uri="{FF2B5EF4-FFF2-40B4-BE49-F238E27FC236}">
                <a16:creationId xmlns:a16="http://schemas.microsoft.com/office/drawing/2014/main" id="{AB1B6A05-BA9F-4DCB-9DE0-B0A4398D867A}"/>
              </a:ext>
            </a:extLst>
          </p:cNvPr>
          <p:cNvSpPr>
            <a:spLocks noGrp="1"/>
          </p:cNvSpPr>
          <p:nvPr>
            <p:ph sz="half" idx="1"/>
          </p:nvPr>
        </p:nvSpPr>
        <p:spPr>
          <a:xfrm>
            <a:off x="838200" y="1825625"/>
            <a:ext cx="5501666" cy="4351338"/>
          </a:xfrm>
        </p:spPr>
        <p:txBody>
          <a:bodyPr>
            <a:normAutofit fontScale="55000" lnSpcReduction="20000"/>
          </a:bodyPr>
          <a:lstStyle/>
          <a:p>
            <a:pPr marL="0" indent="0">
              <a:buNone/>
            </a:pPr>
            <a:r>
              <a:rPr lang="en-GB" b="1" dirty="0"/>
              <a:t>ANTON : Did you have to go to Russia to research Dead Ball?</a:t>
            </a:r>
          </a:p>
          <a:p>
            <a:pPr marL="0" indent="0">
              <a:buNone/>
            </a:pPr>
            <a:r>
              <a:rPr lang="en-GB" i="1" dirty="0"/>
              <a:t>TOM : I did. Twice. The first time I got a tour of the </a:t>
            </a:r>
            <a:r>
              <a:rPr lang="en-GB" i="1" dirty="0" err="1"/>
              <a:t>Luzhiniki</a:t>
            </a:r>
            <a:r>
              <a:rPr lang="en-GB" i="1" dirty="0"/>
              <a:t> Stadium, where Man U won the 2008 Champions League final against Chelsea. I wanted to see the press room and the corridors under the stands, so I could get the book right. They showed me everything.</a:t>
            </a:r>
          </a:p>
          <a:p>
            <a:pPr marL="0" indent="0">
              <a:buNone/>
            </a:pPr>
            <a:endParaRPr lang="en-GB" dirty="0"/>
          </a:p>
          <a:p>
            <a:pPr marL="0" indent="0">
              <a:buNone/>
            </a:pPr>
            <a:r>
              <a:rPr lang="en-GB" b="1" dirty="0"/>
              <a:t>ANTON : What about the second time?</a:t>
            </a:r>
          </a:p>
          <a:p>
            <a:pPr marL="0" indent="0">
              <a:buNone/>
            </a:pPr>
            <a:r>
              <a:rPr lang="en-GB" i="1" dirty="0"/>
              <a:t>TOM : The second time I saw a very rich man and his private army in a hotel bar. It was amazing to observe how they operated. Talking into microphones up their sleeves. All sitting on different tables, as if we didn’t know they were working as a unit. And the best bit… they were all drinking carrot juice.</a:t>
            </a:r>
          </a:p>
          <a:p>
            <a:pPr marL="0" indent="0">
              <a:buNone/>
            </a:pPr>
            <a:endParaRPr lang="en-GB" dirty="0"/>
          </a:p>
          <a:p>
            <a:pPr marL="0" indent="0">
              <a:buNone/>
            </a:pPr>
            <a:r>
              <a:rPr lang="en-GB" b="1" dirty="0"/>
              <a:t>ANTON : And how did that help the book?</a:t>
            </a:r>
          </a:p>
          <a:p>
            <a:pPr marL="0" indent="0">
              <a:buNone/>
            </a:pPr>
            <a:r>
              <a:rPr lang="en-GB" i="1" dirty="0"/>
              <a:t>TOM : It made it more realistic, I hope. I could never have imagined how a private army works. Lots of rich people in Russia have them. Also, I could describe the streets Danny walked on, and get a feel of a very different country to the UK.</a:t>
            </a:r>
          </a:p>
          <a:p>
            <a:pPr marL="0" indent="0">
              <a:buNone/>
            </a:pPr>
            <a:endParaRPr lang="en-GB" dirty="0"/>
          </a:p>
        </p:txBody>
      </p:sp>
      <p:pic>
        <p:nvPicPr>
          <p:cNvPr id="3076" name="Picture 4" descr="https://i0.wp.com/www.tompalmer.co.uk/temp/es_gallery_items_img_large_3_.jpg?resize=199%2C265">
            <a:extLst>
              <a:ext uri="{FF2B5EF4-FFF2-40B4-BE49-F238E27FC236}">
                <a16:creationId xmlns:a16="http://schemas.microsoft.com/office/drawing/2014/main" id="{7FFDB3B2-18B2-4390-8356-DABEABDF21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18453" y="1103249"/>
            <a:ext cx="2527300" cy="336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C11DFE-B5F1-4A81-9B19-5C2F444A6C8F}"/>
              </a:ext>
            </a:extLst>
          </p:cNvPr>
          <p:cNvSpPr txBox="1"/>
          <p:nvPr/>
        </p:nvSpPr>
        <p:spPr>
          <a:xfrm>
            <a:off x="6718453" y="4560542"/>
            <a:ext cx="2660904" cy="646331"/>
          </a:xfrm>
          <a:prstGeom prst="rect">
            <a:avLst/>
          </a:prstGeom>
          <a:noFill/>
        </p:spPr>
        <p:txBody>
          <a:bodyPr wrap="square" rtlCol="0">
            <a:spAutoFit/>
          </a:bodyPr>
          <a:lstStyle/>
          <a:p>
            <a:r>
              <a:rPr lang="en-GB" dirty="0"/>
              <a:t>Tom Palmer outside the </a:t>
            </a:r>
            <a:r>
              <a:rPr lang="en-GB" dirty="0" err="1"/>
              <a:t>Luzhniki</a:t>
            </a:r>
            <a:r>
              <a:rPr lang="en-GB" dirty="0"/>
              <a:t> stadium</a:t>
            </a:r>
          </a:p>
        </p:txBody>
      </p:sp>
      <p:pic>
        <p:nvPicPr>
          <p:cNvPr id="9" name="Picture 8">
            <a:extLst>
              <a:ext uri="{FF2B5EF4-FFF2-40B4-BE49-F238E27FC236}">
                <a16:creationId xmlns:a16="http://schemas.microsoft.com/office/drawing/2014/main" id="{B5755B49-B361-4A60-9D0E-6EFB46C17B53}"/>
              </a:ext>
            </a:extLst>
          </p:cNvPr>
          <p:cNvPicPr>
            <a:picLocks noChangeAspect="1"/>
          </p:cNvPicPr>
          <p:nvPr/>
        </p:nvPicPr>
        <p:blipFill rotWithShape="1">
          <a:blip r:embed="rId3">
            <a:extLst>
              <a:ext uri="{28A0092B-C50C-407E-A947-70E740481C1C}">
                <a14:useLocalDpi xmlns:a14="http://schemas.microsoft.com/office/drawing/2010/main" val="0"/>
              </a:ext>
            </a:extLst>
          </a:blip>
          <a:srcRect l="9682" r="15319"/>
          <a:stretch/>
        </p:blipFill>
        <p:spPr>
          <a:xfrm>
            <a:off x="9867011" y="1176401"/>
            <a:ext cx="1865376" cy="1865376"/>
          </a:xfrm>
          <a:prstGeom prst="rect">
            <a:avLst/>
          </a:prstGeom>
        </p:spPr>
      </p:pic>
      <p:sp>
        <p:nvSpPr>
          <p:cNvPr id="13" name="TextBox 12">
            <a:extLst>
              <a:ext uri="{FF2B5EF4-FFF2-40B4-BE49-F238E27FC236}">
                <a16:creationId xmlns:a16="http://schemas.microsoft.com/office/drawing/2014/main" id="{0CE726FD-2AD8-4866-BE18-E2B870138D3B}"/>
              </a:ext>
            </a:extLst>
          </p:cNvPr>
          <p:cNvSpPr txBox="1"/>
          <p:nvPr/>
        </p:nvSpPr>
        <p:spPr>
          <a:xfrm>
            <a:off x="9773158" y="3206722"/>
            <a:ext cx="2660904" cy="369332"/>
          </a:xfrm>
          <a:prstGeom prst="rect">
            <a:avLst/>
          </a:prstGeom>
          <a:noFill/>
        </p:spPr>
        <p:txBody>
          <a:bodyPr wrap="square" rtlCol="0">
            <a:spAutoFit/>
          </a:bodyPr>
          <a:lstStyle/>
          <a:p>
            <a:r>
              <a:rPr lang="en-GB" dirty="0"/>
              <a:t>Russian Tomato Ketchup</a:t>
            </a:r>
          </a:p>
        </p:txBody>
      </p:sp>
      <p:pic>
        <p:nvPicPr>
          <p:cNvPr id="11" name="Picture 10">
            <a:extLst>
              <a:ext uri="{FF2B5EF4-FFF2-40B4-BE49-F238E27FC236}">
                <a16:creationId xmlns:a16="http://schemas.microsoft.com/office/drawing/2014/main" id="{13E3ACCD-F041-4046-B83B-AF622BF2B3C4}"/>
              </a:ext>
            </a:extLst>
          </p:cNvPr>
          <p:cNvPicPr>
            <a:picLocks noChangeAspect="1"/>
          </p:cNvPicPr>
          <p:nvPr/>
        </p:nvPicPr>
        <p:blipFill rotWithShape="1">
          <a:blip r:embed="rId4">
            <a:extLst>
              <a:ext uri="{28A0092B-C50C-407E-A947-70E740481C1C}">
                <a14:useLocalDpi xmlns:a14="http://schemas.microsoft.com/office/drawing/2010/main" val="0"/>
              </a:ext>
            </a:extLst>
          </a:blip>
          <a:srcRect l="27833" t="1" r="9786" b="7466"/>
          <a:stretch/>
        </p:blipFill>
        <p:spPr>
          <a:xfrm>
            <a:off x="9624340" y="3731563"/>
            <a:ext cx="2334234" cy="2596896"/>
          </a:xfrm>
          <a:prstGeom prst="rect">
            <a:avLst/>
          </a:prstGeom>
        </p:spPr>
      </p:pic>
      <p:sp>
        <p:nvSpPr>
          <p:cNvPr id="16" name="TextBox 15">
            <a:extLst>
              <a:ext uri="{FF2B5EF4-FFF2-40B4-BE49-F238E27FC236}">
                <a16:creationId xmlns:a16="http://schemas.microsoft.com/office/drawing/2014/main" id="{985A9174-9127-417F-B1F6-73F5F631EAA8}"/>
              </a:ext>
            </a:extLst>
          </p:cNvPr>
          <p:cNvSpPr txBox="1"/>
          <p:nvPr/>
        </p:nvSpPr>
        <p:spPr>
          <a:xfrm>
            <a:off x="6718453" y="5682128"/>
            <a:ext cx="2660904" cy="369332"/>
          </a:xfrm>
          <a:prstGeom prst="rect">
            <a:avLst/>
          </a:prstGeom>
          <a:noFill/>
        </p:spPr>
        <p:txBody>
          <a:bodyPr wrap="square" rtlCol="0">
            <a:spAutoFit/>
          </a:bodyPr>
          <a:lstStyle/>
          <a:p>
            <a:r>
              <a:rPr lang="en-GB" dirty="0"/>
              <a:t>St Basil’s Cathedral</a:t>
            </a:r>
          </a:p>
        </p:txBody>
      </p:sp>
    </p:spTree>
    <p:extLst>
      <p:ext uri="{BB962C8B-B14F-4D97-AF65-F5344CB8AC3E}">
        <p14:creationId xmlns:p14="http://schemas.microsoft.com/office/powerpoint/2010/main" val="96826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0A8-F5B7-484D-8D72-475AA650B0F7}"/>
              </a:ext>
            </a:extLst>
          </p:cNvPr>
          <p:cNvSpPr>
            <a:spLocks noGrp="1"/>
          </p:cNvSpPr>
          <p:nvPr>
            <p:ph type="title"/>
          </p:nvPr>
        </p:nvSpPr>
        <p:spPr/>
        <p:txBody>
          <a:bodyPr/>
          <a:lstStyle/>
          <a:p>
            <a:r>
              <a:rPr lang="en-GB" dirty="0"/>
              <a:t>From </a:t>
            </a:r>
            <a:r>
              <a:rPr lang="en-GB" i="1" dirty="0"/>
              <a:t>Dead Ball </a:t>
            </a:r>
            <a:r>
              <a:rPr lang="en-GB" dirty="0"/>
              <a:t>by </a:t>
            </a:r>
            <a:r>
              <a:rPr lang="en-GB" b="1" dirty="0"/>
              <a:t>Tom Palmer</a:t>
            </a:r>
            <a:r>
              <a:rPr lang="en-GB" dirty="0"/>
              <a:t>, page 152</a:t>
            </a:r>
          </a:p>
        </p:txBody>
      </p:sp>
      <p:sp>
        <p:nvSpPr>
          <p:cNvPr id="3" name="Content Placeholder 2">
            <a:extLst>
              <a:ext uri="{FF2B5EF4-FFF2-40B4-BE49-F238E27FC236}">
                <a16:creationId xmlns:a16="http://schemas.microsoft.com/office/drawing/2014/main" id="{A0E35745-AE64-4604-B5E3-6658BBA51500}"/>
              </a:ext>
            </a:extLst>
          </p:cNvPr>
          <p:cNvSpPr>
            <a:spLocks noGrp="1"/>
          </p:cNvSpPr>
          <p:nvPr>
            <p:ph idx="1"/>
          </p:nvPr>
        </p:nvSpPr>
        <p:spPr>
          <a:xfrm>
            <a:off x="838200" y="1690688"/>
            <a:ext cx="10515600" cy="4802187"/>
          </a:xfrm>
        </p:spPr>
        <p:txBody>
          <a:bodyPr>
            <a:normAutofit fontScale="70000" lnSpcReduction="20000"/>
          </a:bodyPr>
          <a:lstStyle/>
          <a:p>
            <a:pPr marL="0" lvl="0" indent="457200" eaLnBrk="0" fontAlgn="base" hangingPunct="0">
              <a:lnSpc>
                <a:spcPct val="100000"/>
              </a:lnSpc>
              <a:spcBef>
                <a:spcPct val="0"/>
              </a:spcBef>
              <a:spcAft>
                <a:spcPct val="0"/>
              </a:spcAft>
              <a:buNone/>
            </a:pPr>
            <a:endParaRPr lang="en-GB" altLang="en-US" sz="3300" dirty="0">
              <a:latin typeface="Arial" panose="020B0604020202020204" pitchFamily="34" charset="0"/>
              <a:ea typeface="Calibri" panose="020F0502020204030204" pitchFamily="34" charset="0"/>
              <a:cs typeface="Arial" panose="020B0604020202020204" pitchFamily="34" charset="0"/>
            </a:endParaRPr>
          </a:p>
          <a:p>
            <a:pPr marL="0" indent="457200" eaLnBrk="0" fontAlgn="base" hangingPunct="0">
              <a:lnSpc>
                <a:spcPct val="120000"/>
              </a:lnSpc>
              <a:spcBef>
                <a:spcPct val="0"/>
              </a:spcBef>
              <a:spcAft>
                <a:spcPct val="0"/>
              </a:spcAft>
              <a:buNone/>
            </a:pPr>
            <a:r>
              <a:rPr lang="en-GB" altLang="en-US" sz="3100" dirty="0">
                <a:latin typeface="Arial" panose="020B0604020202020204" pitchFamily="34" charset="0"/>
                <a:cs typeface="Arial" panose="020B0604020202020204" pitchFamily="34" charset="0"/>
              </a:rPr>
              <a:t>Danny decided to be brave. He was on his own in a city where barely anyone spoke English. He could have sat in his room. Waited all day. But there was something he really wanted to see in Moscow. Lenin's tomb.</a:t>
            </a:r>
          </a:p>
          <a:p>
            <a:pPr marL="0" indent="457200" eaLnBrk="0" fontAlgn="base" hangingPunct="0">
              <a:lnSpc>
                <a:spcPct val="120000"/>
              </a:lnSpc>
              <a:spcBef>
                <a:spcPct val="0"/>
              </a:spcBef>
              <a:spcAft>
                <a:spcPct val="0"/>
              </a:spcAft>
              <a:buNone/>
            </a:pPr>
            <a:r>
              <a:rPr lang="en-GB" altLang="en-US" sz="3100" dirty="0">
                <a:latin typeface="Arial" panose="020B0604020202020204" pitchFamily="34" charset="0"/>
                <a:cs typeface="Arial" panose="020B0604020202020204" pitchFamily="34" charset="0"/>
              </a:rPr>
              <a:t>He ordered a sandwich from room service and then went out into the city. He didn't want to see Lenin's tomb because he was a big fan of Russian history. He knew Lenin had been the first leader of Russia after it'd had its revolution. But that was about it. </a:t>
            </a:r>
          </a:p>
          <a:p>
            <a:pPr marL="0" indent="457200" eaLnBrk="0" fontAlgn="base" hangingPunct="0">
              <a:lnSpc>
                <a:spcPct val="120000"/>
              </a:lnSpc>
              <a:spcBef>
                <a:spcPct val="0"/>
              </a:spcBef>
              <a:spcAft>
                <a:spcPct val="0"/>
              </a:spcAft>
              <a:buNone/>
            </a:pPr>
            <a:r>
              <a:rPr lang="en-GB" altLang="en-US" sz="3100" dirty="0">
                <a:latin typeface="Arial" panose="020B0604020202020204" pitchFamily="34" charset="0"/>
                <a:cs typeface="Arial" panose="020B0604020202020204" pitchFamily="34" charset="0"/>
              </a:rPr>
              <a:t>Danny set off. The hotel was quite close to Red Square. According to the map he had to walk over the river, past a large cathedral with golden domes, take a right along the river and he'd be there.</a:t>
            </a:r>
          </a:p>
          <a:p>
            <a:pPr marL="0" indent="457200" eaLnBrk="0" fontAlgn="base" hangingPunct="0">
              <a:lnSpc>
                <a:spcPct val="120000"/>
              </a:lnSpc>
              <a:spcBef>
                <a:spcPct val="0"/>
              </a:spcBef>
              <a:spcAft>
                <a:spcPct val="0"/>
              </a:spcAft>
              <a:buNone/>
            </a:pPr>
            <a:r>
              <a:rPr lang="en-GB" altLang="en-US" sz="3100" dirty="0">
                <a:latin typeface="Arial" panose="020B0604020202020204" pitchFamily="34" charset="0"/>
                <a:cs typeface="Arial" panose="020B0604020202020204" pitchFamily="34" charset="0"/>
              </a:rPr>
              <a:t>Coming along and then across the river had been a struggle. The roads were so busy it'd been hard to find a place to cross. But Danny made it eventually. </a:t>
            </a:r>
          </a:p>
          <a:p>
            <a:endParaRPr lang="en-GB" dirty="0"/>
          </a:p>
        </p:txBody>
      </p:sp>
      <p:pic>
        <p:nvPicPr>
          <p:cNvPr id="14" name="Picture 13">
            <a:extLst>
              <a:ext uri="{FF2B5EF4-FFF2-40B4-BE49-F238E27FC236}">
                <a16:creationId xmlns:a16="http://schemas.microsoft.com/office/drawing/2014/main" id="{07BC9310-B493-4222-9363-2DBDC8884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509" y="272488"/>
            <a:ext cx="1114581" cy="1686160"/>
          </a:xfrm>
          <a:prstGeom prst="rect">
            <a:avLst/>
          </a:prstGeom>
        </p:spPr>
      </p:pic>
    </p:spTree>
    <p:extLst>
      <p:ext uri="{BB962C8B-B14F-4D97-AF65-F5344CB8AC3E}">
        <p14:creationId xmlns:p14="http://schemas.microsoft.com/office/powerpoint/2010/main" val="337747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AF661-70F7-4784-B135-0CFD62062E3F}"/>
              </a:ext>
            </a:extLst>
          </p:cNvPr>
          <p:cNvSpPr>
            <a:spLocks noGrp="1"/>
          </p:cNvSpPr>
          <p:nvPr>
            <p:ph idx="1"/>
          </p:nvPr>
        </p:nvSpPr>
        <p:spPr>
          <a:xfrm>
            <a:off x="765048" y="1627632"/>
            <a:ext cx="10515600" cy="5122472"/>
          </a:xfrm>
        </p:spPr>
        <p:txBody>
          <a:bodyPr>
            <a:normAutofit/>
          </a:bodyPr>
          <a:lstStyle/>
          <a:p>
            <a:pPr marL="0" lvl="0" indent="457200" eaLnBrk="0" fontAlgn="base" hangingPunct="0">
              <a:lnSpc>
                <a:spcPct val="100000"/>
              </a:lnSpc>
              <a:spcBef>
                <a:spcPct val="0"/>
              </a:spcBef>
              <a:spcAft>
                <a:spcPct val="0"/>
              </a:spcAft>
              <a:buNone/>
            </a:pPr>
            <a:r>
              <a:rPr lang="en-GB" altLang="en-US" sz="2200" dirty="0">
                <a:latin typeface="Arial" panose="020B0604020202020204" pitchFamily="34" charset="0"/>
                <a:ea typeface="Calibri" panose="020F0502020204030204" pitchFamily="34" charset="0"/>
                <a:cs typeface="Arial" panose="020B0604020202020204" pitchFamily="34" charset="0"/>
              </a:rPr>
              <a:t>Danny had read about Lenin's tomb in the guidebook. That you could go in      and see his body. His actual dead body. A body that had been dead for eighty-five years. The body was in a building called a mausoleum. Something about that appealed to Danny. </a:t>
            </a:r>
            <a:endParaRPr kumimoji="0" lang="en-GB" altLang="en-US" sz="2200" b="0" i="0" u="none" strike="noStrike" cap="none" normalizeH="0" baseline="0" dirty="0">
              <a:ln>
                <a:noFill/>
              </a:ln>
              <a:solidFill>
                <a:schemeClr val="tx1"/>
              </a:solidFill>
              <a:effectLst/>
            </a:endParaRPr>
          </a:p>
          <a:p>
            <a:pPr marL="0" lvl="0" indent="457200" eaLnBrk="0" fontAlgn="base" hangingPunct="0">
              <a:lnSpc>
                <a:spcPct val="100000"/>
              </a:lnSpc>
              <a:spcBef>
                <a:spcPct val="0"/>
              </a:spcBef>
              <a:spcAft>
                <a:spcPct val="0"/>
              </a:spcAft>
              <a:buNone/>
            </a:pPr>
            <a:r>
              <a:rPr lang="en-GB" altLang="en-US" sz="2200" dirty="0">
                <a:latin typeface="Arial" panose="020B0604020202020204" pitchFamily="34" charset="0"/>
                <a:ea typeface="Calibri" panose="020F0502020204030204" pitchFamily="34" charset="0"/>
                <a:cs typeface="Arial" panose="020B0604020202020204" pitchFamily="34" charset="0"/>
              </a:rPr>
              <a:t>It was horrible. Really horrible. But he couldn't resist. The guidebook had said that you could see his face and that his ears were all withered and tiny. Also, that loads of parts of his body had been replaced with wax and that some people thought Lenin was pretty much all wax now. Gross.</a:t>
            </a:r>
          </a:p>
          <a:p>
            <a:pPr marL="0" lvl="0" indent="457200" eaLnBrk="0" fontAlgn="base" hangingPunct="0">
              <a:lnSpc>
                <a:spcPct val="100000"/>
              </a:lnSpc>
              <a:spcBef>
                <a:spcPct val="0"/>
              </a:spcBef>
              <a:spcAft>
                <a:spcPct val="0"/>
              </a:spcAft>
              <a:buNone/>
            </a:pPr>
            <a:r>
              <a:rPr lang="en-GB" altLang="en-US" sz="2200" dirty="0">
                <a:latin typeface="Arial" panose="020B0604020202020204" pitchFamily="34" charset="0"/>
                <a:ea typeface="Calibri" panose="020F0502020204030204" pitchFamily="34" charset="0"/>
                <a:cs typeface="Arial" panose="020B0604020202020204" pitchFamily="34" charset="0"/>
              </a:rPr>
              <a:t>Red Square was still enormous. A huge ring of concrete boards surrounded the mausoleum. </a:t>
            </a:r>
            <a:endParaRPr kumimoji="0" lang="en-GB" altLang="en-US" sz="2200" b="0" i="0" u="none" strike="noStrike" cap="none" normalizeH="0" baseline="0" dirty="0">
              <a:ln>
                <a:noFill/>
              </a:ln>
              <a:solidFill>
                <a:schemeClr val="tx1"/>
              </a:solidFill>
              <a:effectLst/>
            </a:endParaRPr>
          </a:p>
          <a:p>
            <a:pPr marL="0" lvl="0" indent="457200" eaLnBrk="0" fontAlgn="base" hangingPunct="0">
              <a:lnSpc>
                <a:spcPct val="100000"/>
              </a:lnSpc>
              <a:spcBef>
                <a:spcPct val="0"/>
              </a:spcBef>
              <a:spcAft>
                <a:spcPct val="0"/>
              </a:spcAft>
              <a:buNone/>
            </a:pPr>
            <a:r>
              <a:rPr lang="en-GB" altLang="en-US" sz="2200" dirty="0">
                <a:latin typeface="Arial" panose="020B0604020202020204" pitchFamily="34" charset="0"/>
                <a:ea typeface="Calibri" panose="020F0502020204030204" pitchFamily="34" charset="0"/>
                <a:cs typeface="Arial" panose="020B0604020202020204" pitchFamily="34" charset="0"/>
              </a:rPr>
              <a:t>Groups of people gawped at the cathedral, the mausoleum, the Kremlin. The walls that went along one side of the square were big - and the square itself so big - that Danny felt tiny. There was something about the scale of the place that was wrong. It was like the people were being made to feel that small.</a:t>
            </a:r>
            <a:endParaRPr kumimoji="0" lang="en-GB" altLang="en-US" sz="2200" b="0" i="0" u="none" strike="noStrike" cap="none" normalizeH="0" baseline="0" dirty="0">
              <a:ln>
                <a:noFill/>
              </a:ln>
              <a:solidFill>
                <a:schemeClr val="tx1"/>
              </a:solidFill>
              <a:effectLst/>
            </a:endParaRPr>
          </a:p>
          <a:p>
            <a:pPr marL="0" lvl="0" indent="457200" eaLnBrk="0" fontAlgn="base" hangingPunct="0">
              <a:lnSpc>
                <a:spcPct val="100000"/>
              </a:lnSpc>
              <a:spcBef>
                <a:spcPct val="0"/>
              </a:spcBef>
              <a:spcAft>
                <a:spcPct val="0"/>
              </a:spcAft>
              <a:buNone/>
            </a:pPr>
            <a:endParaRPr kumimoji="0" lang="en-GB" altLang="en-US" sz="2200" b="0" i="0" u="none" strike="noStrike" cap="none" normalizeH="0" baseline="0" dirty="0">
              <a:ln>
                <a:noFill/>
              </a:ln>
              <a:solidFill>
                <a:schemeClr val="tx1"/>
              </a:solidFill>
              <a:effectLst/>
            </a:endParaRPr>
          </a:p>
          <a:p>
            <a:endParaRPr lang="en-GB" dirty="0"/>
          </a:p>
        </p:txBody>
      </p:sp>
      <p:pic>
        <p:nvPicPr>
          <p:cNvPr id="5" name="Picture 4">
            <a:extLst>
              <a:ext uri="{FF2B5EF4-FFF2-40B4-BE49-F238E27FC236}">
                <a16:creationId xmlns:a16="http://schemas.microsoft.com/office/drawing/2014/main" id="{FE2DC814-D211-4660-B2CA-F8137355F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509" y="272488"/>
            <a:ext cx="1114581" cy="1686160"/>
          </a:xfrm>
          <a:prstGeom prst="rect">
            <a:avLst/>
          </a:prstGeom>
        </p:spPr>
      </p:pic>
    </p:spTree>
    <p:extLst>
      <p:ext uri="{BB962C8B-B14F-4D97-AF65-F5344CB8AC3E}">
        <p14:creationId xmlns:p14="http://schemas.microsoft.com/office/powerpoint/2010/main" val="308994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1F6A3-EB8A-4545-AC36-F0651C708255}"/>
              </a:ext>
            </a:extLst>
          </p:cNvPr>
          <p:cNvSpPr>
            <a:spLocks noGrp="1"/>
          </p:cNvSpPr>
          <p:nvPr>
            <p:ph idx="1"/>
          </p:nvPr>
        </p:nvSpPr>
        <p:spPr>
          <a:xfrm>
            <a:off x="664463" y="1513313"/>
            <a:ext cx="10515600" cy="4969955"/>
          </a:xfrm>
        </p:spPr>
        <p:txBody>
          <a:bodyPr>
            <a:normAutofit fontScale="92500"/>
          </a:bodyPr>
          <a:lstStyle/>
          <a:p>
            <a:pPr marL="0" indent="457200" eaLnBrk="0" fontAlgn="base" hangingPunct="0">
              <a:lnSpc>
                <a:spcPct val="120000"/>
              </a:lnSpc>
              <a:spcBef>
                <a:spcPct val="0"/>
              </a:spcBef>
              <a:spcAft>
                <a:spcPct val="0"/>
              </a:spcAft>
              <a:buNone/>
            </a:pPr>
            <a:r>
              <a:rPr lang="en-GB" altLang="en-US" sz="2400" dirty="0">
                <a:latin typeface="Arial" panose="020B0604020202020204" pitchFamily="34" charset="0"/>
                <a:cs typeface="Arial" panose="020B0604020202020204" pitchFamily="34" charset="0"/>
              </a:rPr>
              <a:t>The mausoleum was a small red building that would have looked quite big if it had not been dwarfed by the walls of the Kremlin. It had the letters </a:t>
            </a:r>
            <a:r>
              <a:rPr lang="az-Cyrl-AZ" sz="2400" dirty="0">
                <a:latin typeface="Arial" panose="020B0604020202020204" pitchFamily="34" charset="0"/>
                <a:cs typeface="Arial" panose="020B0604020202020204" pitchFamily="34" charset="0"/>
              </a:rPr>
              <a:t>Ленин</a:t>
            </a:r>
            <a:r>
              <a:rPr lang="en-GB" sz="2400"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across it. Several people were having their photographs taken, grinning into the cameras with the building holding their dead former leader inside. Including young children.</a:t>
            </a:r>
          </a:p>
          <a:p>
            <a:pPr marL="0" indent="457200" eaLnBrk="0" fontAlgn="base" hangingPunct="0">
              <a:lnSpc>
                <a:spcPct val="120000"/>
              </a:lnSpc>
              <a:spcBef>
                <a:spcPct val="0"/>
              </a:spcBef>
              <a:spcAft>
                <a:spcPct val="0"/>
              </a:spcAft>
              <a:buNone/>
            </a:pPr>
            <a:r>
              <a:rPr lang="en-GB" altLang="en-US" sz="2400" dirty="0">
                <a:latin typeface="Arial" panose="020B0604020202020204" pitchFamily="34" charset="0"/>
                <a:cs typeface="Arial" panose="020B0604020202020204" pitchFamily="34" charset="0"/>
              </a:rPr>
              <a:t>Danny frowned. The place gave him the creeps.</a:t>
            </a:r>
          </a:p>
          <a:p>
            <a:pPr marL="0" indent="457200" eaLnBrk="0" fontAlgn="base" hangingPunct="0">
              <a:lnSpc>
                <a:spcPct val="120000"/>
              </a:lnSpc>
              <a:spcBef>
                <a:spcPct val="0"/>
              </a:spcBef>
              <a:spcAft>
                <a:spcPct val="0"/>
              </a:spcAft>
              <a:buNone/>
            </a:pPr>
            <a:r>
              <a:rPr lang="en-GB" altLang="en-US" sz="2400" dirty="0">
                <a:latin typeface="Arial" panose="020B0604020202020204" pitchFamily="34" charset="0"/>
                <a:cs typeface="Arial" panose="020B0604020202020204" pitchFamily="34" charset="0"/>
              </a:rPr>
              <a:t>But he still wanted to see the body. He walked towards the entrance. There were two soldiers stood staring blankly out across the square. He thought about asking them if he could go in, but neither would meet his eyes. He was getting nowhere. And beginning to lose his nerve.</a:t>
            </a:r>
          </a:p>
          <a:p>
            <a:pPr marL="0" indent="457200" eaLnBrk="0" fontAlgn="base" hangingPunct="0">
              <a:lnSpc>
                <a:spcPct val="120000"/>
              </a:lnSpc>
              <a:spcBef>
                <a:spcPct val="0"/>
              </a:spcBef>
              <a:spcAft>
                <a:spcPct val="0"/>
              </a:spcAft>
              <a:buNone/>
            </a:pPr>
            <a:r>
              <a:rPr lang="en-GB" altLang="en-US" sz="2400" dirty="0">
                <a:latin typeface="Arial" panose="020B0604020202020204" pitchFamily="34" charset="0"/>
                <a:cs typeface="Arial" panose="020B0604020202020204" pitchFamily="34" charset="0"/>
              </a:rPr>
              <a:t>And that was when he saw Matt McGee, the England goalkeeper, walk straight in front of him. Less than a hundred metres away across the front of the mausoleum. </a:t>
            </a: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14EDE1-3DAF-42F7-A5C1-B8D3C5C8D4A5}"/>
              </a:ext>
            </a:extLst>
          </p:cNvPr>
          <p:cNvSpPr/>
          <p:nvPr/>
        </p:nvSpPr>
        <p:spPr>
          <a:xfrm>
            <a:off x="7748509" y="6037933"/>
            <a:ext cx="6096000" cy="646331"/>
          </a:xfrm>
          <a:prstGeom prst="rect">
            <a:avLst/>
          </a:prstGeom>
        </p:spPr>
        <p:txBody>
          <a:bodyPr>
            <a:spAutoFit/>
          </a:bodyPr>
          <a:lstStyle/>
          <a:p>
            <a:r>
              <a:rPr lang="en-GB" altLang="en-US" dirty="0">
                <a:latin typeface="Arial" panose="020B0604020202020204" pitchFamily="34" charset="0"/>
                <a:ea typeface="Calibri" panose="020F0502020204030204" pitchFamily="34" charset="0"/>
                <a:cs typeface="Arial" panose="020B0604020202020204" pitchFamily="34" charset="0"/>
              </a:rPr>
              <a:t>Find out more about Dead Ball here: </a:t>
            </a:r>
            <a:r>
              <a:rPr lang="en-GB" altLang="en-US" dirty="0">
                <a:latin typeface="Arial" panose="020B0604020202020204" pitchFamily="34" charset="0"/>
                <a:ea typeface="Calibri" panose="020F0502020204030204" pitchFamily="34" charset="0"/>
                <a:cs typeface="Arial" panose="020B0604020202020204" pitchFamily="34" charset="0"/>
                <a:hlinkClick r:id="rId2"/>
              </a:rPr>
              <a:t>http://tompalmer.co.uk/foul-play/dead-ball/</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E544FE7-7E4D-4F4F-8EAD-8D09F3DFB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509" y="272488"/>
            <a:ext cx="1114581" cy="1686160"/>
          </a:xfrm>
          <a:prstGeom prst="rect">
            <a:avLst/>
          </a:prstGeom>
        </p:spPr>
      </p:pic>
    </p:spTree>
    <p:extLst>
      <p:ext uri="{BB962C8B-B14F-4D97-AF65-F5344CB8AC3E}">
        <p14:creationId xmlns:p14="http://schemas.microsoft.com/office/powerpoint/2010/main" val="142988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3AAB-BD3D-4B87-9E30-32E4DD87AE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E57CAF-88E4-4AD5-95A6-21DFB208E0A8}"/>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55297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TotalTime>
  <Words>892</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Dead Ball by  Tom Palmer</vt:lpstr>
      <vt:lpstr>Who is Tom Palmer?</vt:lpstr>
      <vt:lpstr>What are the Foul Play books about?</vt:lpstr>
      <vt:lpstr>Anton Holt interviews Tom Palmer about writing Dead Ball</vt:lpstr>
      <vt:lpstr>From Dead Ball by Tom Palmer, page 152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Ball by Tom Palmer</dc:title>
  <dc:creator>Rebecca Palmer</dc:creator>
  <cp:lastModifiedBy>Rebecca Palmer</cp:lastModifiedBy>
  <cp:revision>9</cp:revision>
  <dcterms:created xsi:type="dcterms:W3CDTF">2018-04-27T15:20:13Z</dcterms:created>
  <dcterms:modified xsi:type="dcterms:W3CDTF">2018-04-29T14:21:39Z</dcterms:modified>
</cp:coreProperties>
</file>